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1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316" r:id="rId11"/>
    <p:sldId id="262" r:id="rId12"/>
    <p:sldId id="263" r:id="rId13"/>
    <p:sldId id="264" r:id="rId14"/>
    <p:sldId id="265" r:id="rId15"/>
    <p:sldId id="266" r:id="rId16"/>
    <p:sldId id="267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268" r:id="rId72"/>
    <p:sldId id="269" r:id="rId73"/>
    <p:sldId id="270" r:id="rId74"/>
    <p:sldId id="271" r:id="rId75"/>
    <p:sldId id="272" r:id="rId76"/>
    <p:sldId id="273" r:id="rId77"/>
    <p:sldId id="274" r:id="rId78"/>
    <p:sldId id="331" r:id="rId79"/>
    <p:sldId id="330" r:id="rId80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87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43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05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52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76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757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9743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09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878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042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55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56119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4770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9844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8174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63440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22476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03851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7202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02021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7158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202865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65010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68193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75859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87174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12138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283325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20109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185164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86294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075908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1761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635519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29877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342010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69838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26104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0131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418981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5941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99773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485728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799131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70512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18351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474675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558444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6740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03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718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9523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397884F-DE3F-437F-B6F3-5CFC95194454}" type="datetimeFigureOut">
              <a:rPr lang="es-EC" smtClean="0"/>
              <a:t>21/5/2026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04CFE65-86D6-4B98-86D6-6D55750C8788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55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5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7" Type="http://schemas.openxmlformats.org/officeDocument/2006/relationships/image" Target="../media/image16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7" Type="http://schemas.openxmlformats.org/officeDocument/2006/relationships/image" Target="../media/image16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7.jpe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69.png"/><Relationship Id="rId7" Type="http://schemas.openxmlformats.org/officeDocument/2006/relationships/image" Target="../media/image1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87.png"/><Relationship Id="rId4" Type="http://schemas.openxmlformats.org/officeDocument/2006/relationships/image" Target="../media/image18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02.png"/><Relationship Id="rId4" Type="http://schemas.openxmlformats.org/officeDocument/2006/relationships/image" Target="../media/image20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12.png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1.jpeg"/><Relationship Id="rId5" Type="http://schemas.openxmlformats.org/officeDocument/2006/relationships/image" Target="../media/image220.jpeg"/><Relationship Id="rId4" Type="http://schemas.openxmlformats.org/officeDocument/2006/relationships/image" Target="../media/image219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3.png"/><Relationship Id="rId7" Type="http://schemas.openxmlformats.org/officeDocument/2006/relationships/image" Target="../media/image227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10" Type="http://schemas.openxmlformats.org/officeDocument/2006/relationships/image" Target="../media/image230.jpeg"/><Relationship Id="rId4" Type="http://schemas.openxmlformats.org/officeDocument/2006/relationships/image" Target="../media/image224.png"/><Relationship Id="rId9" Type="http://schemas.openxmlformats.org/officeDocument/2006/relationships/image" Target="../media/image22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jpeg"/><Relationship Id="rId3" Type="http://schemas.openxmlformats.org/officeDocument/2006/relationships/image" Target="../media/image232.png"/><Relationship Id="rId7" Type="http://schemas.openxmlformats.org/officeDocument/2006/relationships/image" Target="../media/image236.jpe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5.jpeg"/><Relationship Id="rId5" Type="http://schemas.openxmlformats.org/officeDocument/2006/relationships/image" Target="../media/image234.jpeg"/><Relationship Id="rId4" Type="http://schemas.openxmlformats.org/officeDocument/2006/relationships/image" Target="../media/image233.png"/><Relationship Id="rId9" Type="http://schemas.openxmlformats.org/officeDocument/2006/relationships/image" Target="../media/image238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jpe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5" Type="http://schemas.openxmlformats.org/officeDocument/2006/relationships/image" Target="../media/image242.png"/><Relationship Id="rId4" Type="http://schemas.openxmlformats.org/officeDocument/2006/relationships/image" Target="../media/image241.png"/><Relationship Id="rId9" Type="http://schemas.openxmlformats.org/officeDocument/2006/relationships/image" Target="../media/image246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jpeg"/><Relationship Id="rId3" Type="http://schemas.openxmlformats.org/officeDocument/2006/relationships/image" Target="../media/image249.jpeg"/><Relationship Id="rId7" Type="http://schemas.openxmlformats.org/officeDocument/2006/relationships/image" Target="../media/image25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2.jpeg"/><Relationship Id="rId5" Type="http://schemas.openxmlformats.org/officeDocument/2006/relationships/image" Target="../media/image251.jpeg"/><Relationship Id="rId10" Type="http://schemas.openxmlformats.org/officeDocument/2006/relationships/image" Target="../media/image256.jpeg"/><Relationship Id="rId4" Type="http://schemas.openxmlformats.org/officeDocument/2006/relationships/image" Target="../media/image250.jpeg"/><Relationship Id="rId9" Type="http://schemas.openxmlformats.org/officeDocument/2006/relationships/image" Target="../media/image255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2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A1114B3D-CBEA-39FD-9641-A8B3E2D5127E}"/>
              </a:ext>
            </a:extLst>
          </p:cNvPr>
          <p:cNvSpPr txBox="1">
            <a:spLocks/>
          </p:cNvSpPr>
          <p:nvPr/>
        </p:nvSpPr>
        <p:spPr>
          <a:xfrm>
            <a:off x="513749" y="1783882"/>
            <a:ext cx="10111740" cy="42519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“El pueblo es el mandante y primer fiscalizador del poder público, en ejercicio de su derecho a la participación”</a:t>
            </a:r>
            <a:br>
              <a:rPr lang="es-MX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MX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LEY ORGÁNICA DE PARTICIPACIÓN CIUDADANA </a:t>
            </a:r>
            <a:b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88. – Derecho ciudadano a la rendición de cuentas </a:t>
            </a:r>
            <a:b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ciudadanas y ciudadanos, en forma individual o colectiva, comunas, comunidades, pueblos y nacionalidades indígenas, pueblos afroecuatoriano y montubio, y demás formas lícitas de organización, podrán solicitar una vez al año la rendición de cuentas a las instituciones públicas o privadas que presten servicios públicos, manejen recursos públicos o desarrollen actividades de interés público, así como a los medios de comunicación social.</a:t>
            </a:r>
            <a:b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CONSEJO DE PARTICIPACIÓN CIUDADA Y CONTROL SOCIAL </a:t>
            </a:r>
            <a:b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CPCCS es el organismo encargado de regular y vigilar el proceso de rendición de cuentas en el país, mediante resoluciones y lineamientos anuales obligatorios para todas las instituciones públicas y Gobiernos Autónomos Descentralizados.</a:t>
            </a:r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97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483644" y="6087979"/>
            <a:ext cx="4924926" cy="601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redición de cuentas garantiza transparencia en la gestión pública</a:t>
            </a:r>
            <a:endParaRPr lang="es-MX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832410" y="2631688"/>
            <a:ext cx="557561" cy="13381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975" y="618484"/>
            <a:ext cx="8720254" cy="479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3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82"/>
          <a:stretch/>
        </p:blipFill>
        <p:spPr>
          <a:xfrm>
            <a:off x="1821179" y="845820"/>
            <a:ext cx="9448801" cy="468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7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194320"/>
            <a:ext cx="11106150" cy="624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74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82"/>
          <a:stretch/>
        </p:blipFill>
        <p:spPr>
          <a:xfrm>
            <a:off x="473089" y="560070"/>
            <a:ext cx="11245822" cy="529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658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20" y="383324"/>
            <a:ext cx="10809880" cy="592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331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29614"/>
            <a:ext cx="11092228" cy="609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0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010" y="377190"/>
            <a:ext cx="9509760" cy="545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264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25" y="560070"/>
            <a:ext cx="8515350" cy="540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010" y="342900"/>
            <a:ext cx="9429750" cy="578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456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0"/>
          <a:stretch/>
        </p:blipFill>
        <p:spPr>
          <a:xfrm>
            <a:off x="1409700" y="385011"/>
            <a:ext cx="9322468" cy="564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2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0058"/>
            <a:ext cx="10058400" cy="616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10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6968" y="302880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RENDICIÓN DE CUENTAS AÑO 2025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COMISIÓN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SALUD, EDUCACIÓN Y FOMENTO PRODUCTIVO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70864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06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SALUD, 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238670" y="3145259"/>
            <a:ext cx="5460517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Reuniones sobre la desnutrición con los doctores del Centro de Salud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Incorporación del curso de belleza</a:t>
            </a:r>
          </a:p>
          <a:p>
            <a:pPr algn="ctr">
              <a:lnSpc>
                <a:spcPct val="150000"/>
              </a:lnSpc>
            </a:pP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AC58235-4482-6AE7-8B4A-770A5925C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850" y="4288258"/>
            <a:ext cx="7363853" cy="20005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69495FB-2341-4848-F314-3F3E95E50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8221" y="1824407"/>
            <a:ext cx="3725109" cy="211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2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FEBRERO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3" y="3571800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Coordinación con el centro de salud sobre el proyecto de fomento productivo.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70628" y="2794704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EC38F09-279F-E654-7A7D-37FB41129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643" y="4606748"/>
            <a:ext cx="3982006" cy="190526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119334" y="3241121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Socialización con el Ing., del Mag y presidentes de los recintos por el tema del P.F.P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D3D5F723-0529-0382-E13B-3C4881D61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958" y="4309824"/>
            <a:ext cx="3644020" cy="209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8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MARZO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48745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Revisando documentación para el P.F.P con las personas beneficiadas de las pollitas ponedoras.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70628" y="2794704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119334" y="3241121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Reunión con el Centro de Salud sobre el tema de desnutrición en la Parroquia.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A8533162-5FC0-2215-2185-709273A6F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997" y="4526965"/>
            <a:ext cx="4258269" cy="20957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8FD18258-7023-6940-2D04-8C94E52C9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530" y="4436448"/>
            <a:ext cx="1603499" cy="230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1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ABRIL Y MAYO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169259" y="3072470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Feria de salud en coordinación con el centro de salud con el tema alimentos saludables.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Vacaciones 15 días.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B575389-4618-CB70-87E4-9B856F6BD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674" y="4288257"/>
            <a:ext cx="1534935" cy="2086663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 del Sr. Gobernador al Hospital de nuestra Parroquia.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8674C039-5AB9-F558-9438-015C88B0C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282" y="3550053"/>
            <a:ext cx="2829792" cy="15912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39C19651-2A36-8505-7E9B-B8454C31A9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4671" y="3498010"/>
            <a:ext cx="2207281" cy="301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0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3091135" y="2007250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Acompañamiento a un adulto mayor al hospital del IESS.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EE3C44D-C771-8978-3764-1B8B5EEC7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585" y="3139427"/>
            <a:ext cx="2531059" cy="331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3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JUNIO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488834" y="2229044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Acompañamiento a un adulto mayor al hospital del Cantón Sigchos.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6CEEB6C-FF81-0266-6E44-9EB584057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840" y="3149150"/>
            <a:ext cx="3062458" cy="172022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D172B27D-2413-F71D-DEA1-813D277E2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257" y="4946628"/>
            <a:ext cx="2414225" cy="1810669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BA9FBA19-399D-AEA6-D450-23297A63FE94}"/>
              </a:ext>
            </a:extLst>
          </p:cNvPr>
          <p:cNvSpPr txBox="1">
            <a:spLocks/>
          </p:cNvSpPr>
          <p:nvPr/>
        </p:nvSpPr>
        <p:spPr>
          <a:xfrm>
            <a:off x="7218874" y="2064716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 los trabajos del Hospital de la Parroquia.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B5EF7690-58A9-820B-20C5-CF55760ED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641" y="3143062"/>
            <a:ext cx="2837200" cy="28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JULIO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488834" y="2229044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al Seguro Campesino con el transporte de la doctora, para la atención medica.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BA9FBA19-399D-AEA6-D450-23297A63FE94}"/>
              </a:ext>
            </a:extLst>
          </p:cNvPr>
          <p:cNvSpPr txBox="1">
            <a:spLocks/>
          </p:cNvSpPr>
          <p:nvPr/>
        </p:nvSpPr>
        <p:spPr>
          <a:xfrm>
            <a:off x="7218874" y="2064716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social al hospital de Sigchos, persona vulnerable. 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EDF52BE-DAAB-76E8-163A-D9C7B5552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598" y="3195156"/>
            <a:ext cx="2827572" cy="16260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3FB1A388-DBEE-DCBE-C9FB-640E85E72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851" y="3040818"/>
            <a:ext cx="1910415" cy="2367951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E3B86AE0-D52E-55E4-68A0-5B89DCD6A757}"/>
              </a:ext>
            </a:extLst>
          </p:cNvPr>
          <p:cNvSpPr txBox="1">
            <a:spLocks/>
          </p:cNvSpPr>
          <p:nvPr/>
        </p:nvSpPr>
        <p:spPr>
          <a:xfrm>
            <a:off x="4671156" y="3978386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Coordinación con el Ing., del Mag sobre el tema de las pollitas ponedoras del P.F.P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20CEE54F-4F60-337B-8011-2564B0A1F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698" y="4821236"/>
            <a:ext cx="1923350" cy="180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4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AGOSTO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363750" y="3556961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Vacaciones 15 días.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Coordinación con el Patronato de Cotopaxi y el Centro de Salud de la Parroquia para una ayuda social a las personas vulnerables.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BA9FBA19-399D-AEA6-D450-23297A63FE94}"/>
              </a:ext>
            </a:extLst>
          </p:cNvPr>
          <p:cNvSpPr txBox="1">
            <a:spLocks/>
          </p:cNvSpPr>
          <p:nvPr/>
        </p:nvSpPr>
        <p:spPr>
          <a:xfrm>
            <a:off x="363749" y="5290996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social al hospital de Sigchos, persona vulnerable. 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A6CA89E-8E66-B637-A50F-CCAE61653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031" y="1828622"/>
            <a:ext cx="1935138" cy="19351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E7B1028B-E26D-BEE4-9642-F1095EF1B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256" y="4175735"/>
            <a:ext cx="1416503" cy="251727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14DCEE66-E28F-3092-1B0B-598C08364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5394" y="1717437"/>
            <a:ext cx="1713391" cy="1713391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="" xmlns:a16="http://schemas.microsoft.com/office/drawing/2014/main" id="{04F770C8-C8D2-FD7F-4DD9-13B3D98EB360}"/>
              </a:ext>
            </a:extLst>
          </p:cNvPr>
          <p:cNvSpPr txBox="1">
            <a:spLocks/>
          </p:cNvSpPr>
          <p:nvPr/>
        </p:nvSpPr>
        <p:spPr>
          <a:xfrm>
            <a:off x="6977333" y="3889785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social al hospital del IESS, persona vulnerable. 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533C2E58-47CA-D0E0-A2E8-850980A7D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0226" y="4836788"/>
            <a:ext cx="1925156" cy="192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2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SEPTIEMBRE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450014" y="2135885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 las pollitas ponedoras para realizar la entrega a los beneficiarios.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BA9FBA19-399D-AEA6-D450-23297A63FE94}"/>
              </a:ext>
            </a:extLst>
          </p:cNvPr>
          <p:cNvSpPr txBox="1">
            <a:spLocks/>
          </p:cNvSpPr>
          <p:nvPr/>
        </p:nvSpPr>
        <p:spPr>
          <a:xfrm>
            <a:off x="7099542" y="1793941"/>
            <a:ext cx="4850917" cy="842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Reunión y entrega de las pollitas ponedoras del P.F.P  los beneficiarios.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E68722B-0EFC-50BA-EF62-A813858BF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449" y="3149150"/>
            <a:ext cx="2043952" cy="20439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DBCE6EF9-5BE5-3CDA-00BE-034C43B2E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073" y="4795111"/>
            <a:ext cx="1778977" cy="1778977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5262FE63-C5E6-8B84-CF66-B2671420C7B6}"/>
              </a:ext>
            </a:extLst>
          </p:cNvPr>
          <p:cNvSpPr txBox="1">
            <a:spLocks/>
          </p:cNvSpPr>
          <p:nvPr/>
        </p:nvSpPr>
        <p:spPr>
          <a:xfrm>
            <a:off x="3807401" y="4275155"/>
            <a:ext cx="3766591" cy="354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al Centro de Salud</a:t>
            </a:r>
            <a:endParaRPr lang="es-EC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115C002C-AFCE-40D1-788C-79F6004C0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5794" y="4795111"/>
            <a:ext cx="1804348" cy="180434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8B7F0060-0BA2-C02E-BB47-939FF06BE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910" y="2707249"/>
            <a:ext cx="1619954" cy="161995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EC5F3A8E-49CA-0319-07DF-56A45382F2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8940" y="3097392"/>
            <a:ext cx="1828799" cy="204395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6FC2A7F5-81C6-EE61-0FE7-1574D0DD04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01464" y="4275528"/>
            <a:ext cx="1528809" cy="204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3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OCTUBRE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450014" y="2091916"/>
            <a:ext cx="4850917" cy="4080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Minga de limpieza en el Centro de Salud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5262FE63-C5E6-8B84-CF66-B2671420C7B6}"/>
              </a:ext>
            </a:extLst>
          </p:cNvPr>
          <p:cNvSpPr txBox="1">
            <a:spLocks/>
          </p:cNvSpPr>
          <p:nvPr/>
        </p:nvSpPr>
        <p:spPr>
          <a:xfrm>
            <a:off x="4438447" y="2609571"/>
            <a:ext cx="4094395" cy="354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a la feria de salud en la Parroquia.</a:t>
            </a:r>
            <a:endParaRPr lang="es-EC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2F3205F-905D-23D1-2644-6358DBB62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13" y="2636790"/>
            <a:ext cx="1892077" cy="189207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7400E65F-0D0C-87B7-8E63-A0307F3F8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511" y="2660837"/>
            <a:ext cx="1868030" cy="186803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C37BE219-FD38-6C1C-4D20-248D23917B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0803" y="3314824"/>
            <a:ext cx="1825560" cy="2428086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="" xmlns:a16="http://schemas.microsoft.com/office/drawing/2014/main" id="{68F056B6-ED6E-167D-0795-4C034D741E8D}"/>
              </a:ext>
            </a:extLst>
          </p:cNvPr>
          <p:cNvSpPr txBox="1">
            <a:spLocks/>
          </p:cNvSpPr>
          <p:nvPr/>
        </p:nvSpPr>
        <p:spPr>
          <a:xfrm>
            <a:off x="7096666" y="3633520"/>
            <a:ext cx="5095334" cy="354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Impulsando la 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recreación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los espacios públicos con los estudiantes.</a:t>
            </a:r>
            <a:endParaRPr lang="es-EC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705903AB-D19E-2AC4-BEF6-8E4617429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5686" y="4046042"/>
            <a:ext cx="2344184" cy="176173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8C4375DF-1B48-F912-4B33-BB052AFED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8698" y="4046042"/>
            <a:ext cx="1530046" cy="20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1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NOVIEMBRE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56196" y="2931105"/>
            <a:ext cx="4850917" cy="4080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Reunión con el Centro de Salud para la reapertura y apoyo en el traslado de los equipos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5262FE63-C5E6-8B84-CF66-B2671420C7B6}"/>
              </a:ext>
            </a:extLst>
          </p:cNvPr>
          <p:cNvSpPr txBox="1">
            <a:spLocks/>
          </p:cNvSpPr>
          <p:nvPr/>
        </p:nvSpPr>
        <p:spPr>
          <a:xfrm>
            <a:off x="7897365" y="2620487"/>
            <a:ext cx="4094395" cy="354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al Programa en conmemoración del día de la No violencia en contra de la mujer</a:t>
            </a:r>
            <a:endParaRPr lang="es-EC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000913D4-F65C-DE9D-B8E4-9A7C7D2E4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33" y="3553517"/>
            <a:ext cx="3162741" cy="238158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8CED4671-4F40-C6AA-6AC5-32F9755085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268"/>
          <a:stretch/>
        </p:blipFill>
        <p:spPr>
          <a:xfrm>
            <a:off x="3577089" y="3610675"/>
            <a:ext cx="2960468" cy="232442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24D34457-1602-3062-9AA0-47ACDD250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341" y="3149150"/>
            <a:ext cx="3048425" cy="22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5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345986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EDUCACIÓN Y FOMENTO PRODUCTIVO 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DICIEMBRE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F4C7BD7-7057-C29A-EA22-7CABD61DA6C8}"/>
              </a:ext>
            </a:extLst>
          </p:cNvPr>
          <p:cNvSpPr txBox="1">
            <a:spLocks/>
          </p:cNvSpPr>
          <p:nvPr/>
        </p:nvSpPr>
        <p:spPr>
          <a:xfrm>
            <a:off x="6977334" y="3503595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13121" y="2797497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2626224" y="2212424"/>
            <a:ext cx="4850917" cy="4080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Seguimiento a los beneficiarios de las pollitas ponedoras del P.F.P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8AFBEEF7-AF1E-8615-7522-D4CEC07E2CD2}"/>
              </a:ext>
            </a:extLst>
          </p:cNvPr>
          <p:cNvSpPr txBox="1">
            <a:spLocks/>
          </p:cNvSpPr>
          <p:nvPr/>
        </p:nvSpPr>
        <p:spPr>
          <a:xfrm>
            <a:off x="7096666" y="2357868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5BD06CB-7F6F-9641-CE3B-F35E86C00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146" y="3014856"/>
            <a:ext cx="2109352" cy="21696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C53A31A5-A07C-5C30-B1AF-8A4B3C7BF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232" y="2976876"/>
            <a:ext cx="2076740" cy="286742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9817111E-ED16-286B-B76C-10BE94DF0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7334" y="3014856"/>
            <a:ext cx="2119512" cy="282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2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129" y="1386832"/>
            <a:ext cx="9144000" cy="2529507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RENDICIÓN DE CUENTAS AÑO 2025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COMISIÓN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41840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 de la vía principal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078D80DB-6A85-69E6-FFD0-6A0FA31F7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3" y="1974265"/>
            <a:ext cx="2133596" cy="16999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077B1CEF-6B86-2CD4-798B-244D06ED3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5397" y="2171446"/>
            <a:ext cx="2312013" cy="1326565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 a la Unidad de Pujilí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5298828C-A7D5-B36E-CC2E-EF13EBCA0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92" y="4546613"/>
            <a:ext cx="3343521" cy="1578142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46330" y="3840868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del río Las Juntas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BEA5C2B8-963C-2B4D-4BC1-673CCDBC57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5089" y="4424815"/>
            <a:ext cx="2927252" cy="1699940"/>
          </a:xfrm>
          <a:prstGeom prst="rect">
            <a:avLst/>
          </a:prstGeom>
        </p:spPr>
      </p:pic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4380FB37-8C89-6BBE-2C7C-6A7C24E44B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5680" y="2769783"/>
            <a:ext cx="3058527" cy="1780551"/>
          </a:xfrm>
          <a:prstGeom prst="rect">
            <a:avLst/>
          </a:prstGeom>
        </p:spPr>
      </p:pic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2D969347-7262-244A-A2DB-C8B642B41C1F}"/>
              </a:ext>
            </a:extLst>
          </p:cNvPr>
          <p:cNvSpPr txBox="1">
            <a:spLocks/>
          </p:cNvSpPr>
          <p:nvPr/>
        </p:nvSpPr>
        <p:spPr>
          <a:xfrm>
            <a:off x="4294518" y="2262508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con la maquinaria del Consejo</a:t>
            </a:r>
          </a:p>
        </p:txBody>
      </p:sp>
    </p:spTree>
    <p:extLst>
      <p:ext uri="{BB962C8B-B14F-4D97-AF65-F5344CB8AC3E}">
        <p14:creationId xmlns:p14="http://schemas.microsoft.com/office/powerpoint/2010/main" val="342246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febrero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39950" y="127328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de derrumbos en la vía Galápagos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Ampliación en la vía Naranjito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46330" y="3840868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 los hundimientos en la vía Saguambi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8655779-9B24-1BF2-DE87-28164B052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27" y="1771064"/>
            <a:ext cx="1408664" cy="17805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38481EF0-84A4-F3C7-EF73-F4DB6914E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50" y="4437711"/>
            <a:ext cx="2958105" cy="168704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D588262F-ED9D-146F-FEAD-9CA6F5DB4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951" y="2283633"/>
            <a:ext cx="2805089" cy="215407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5B0A2402-6E4C-A878-033C-EA985618FF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594" y="2842848"/>
            <a:ext cx="3696216" cy="221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2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MARZO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39950" y="127328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Ampliación en la vía a Naranjito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Limpiando derrumbos en la vía a Galápagos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719191" y="425903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DCF17B7-6790-0779-F799-37B5FC5B0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60" y="1942006"/>
            <a:ext cx="2962688" cy="225774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9E2E4B6-EDFC-F2E7-E12A-6EA894148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9037" y="2234941"/>
            <a:ext cx="2848373" cy="166710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2BFE1621-1368-56B9-7B97-78E27B852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286" y="2792231"/>
            <a:ext cx="3915321" cy="221963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185A6268-3D0F-9730-D6F0-5E89B40DB2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144" y="4989813"/>
            <a:ext cx="3367255" cy="186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56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ABRIL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5749" y="132269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Acompañamiento a la Dr. Tiban al desfile 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5" y="1543303"/>
            <a:ext cx="381077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Colocando un tubo en la vía al colegio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5749" y="4489940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ampliación de la vía principal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FEB6894-3AF7-8854-7A0D-D4B82E0FC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70" y="1730225"/>
            <a:ext cx="2353003" cy="2305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DD72A427-510E-CA56-26E6-203A20B2D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9245" y="2105950"/>
            <a:ext cx="1328314" cy="176078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CFD7346-C1EA-CDA9-E065-167A2762F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598" y="5202433"/>
            <a:ext cx="1260554" cy="165556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DD015E23-FCCA-72BB-5DDD-8E4039A8BB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7412" y="2198816"/>
            <a:ext cx="2107238" cy="1561138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381077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 las vías por el invierno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D4706372-5D58-A74A-741A-C421FF960D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468" y="4809520"/>
            <a:ext cx="1544807" cy="2063461"/>
          </a:xfrm>
          <a:prstGeom prst="rect">
            <a:avLst/>
          </a:prstGeom>
        </p:spPr>
      </p:pic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86C45A74-F2CF-5CCF-E084-C670FC1E06FF}"/>
              </a:ext>
            </a:extLst>
          </p:cNvPr>
          <p:cNvSpPr txBox="1">
            <a:spLocks/>
          </p:cNvSpPr>
          <p:nvPr/>
        </p:nvSpPr>
        <p:spPr>
          <a:xfrm>
            <a:off x="4015209" y="4005302"/>
            <a:ext cx="381077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director de obras públicas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2D01FE14-6E62-3252-98B7-F8AEEB796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5934" y="5294824"/>
            <a:ext cx="2733327" cy="1557996"/>
          </a:xfrm>
          <a:prstGeom prst="rect">
            <a:avLst/>
          </a:prstGeom>
        </p:spPr>
      </p:pic>
      <p:sp>
        <p:nvSpPr>
          <p:cNvPr id="26" name="Título 1">
            <a:extLst>
              <a:ext uri="{FF2B5EF4-FFF2-40B4-BE49-F238E27FC236}">
                <a16:creationId xmlns="" xmlns:a16="http://schemas.microsoft.com/office/drawing/2014/main" id="{75ED6484-D2D4-3731-0B3E-0DEC1A72A771}"/>
              </a:ext>
            </a:extLst>
          </p:cNvPr>
          <p:cNvSpPr txBox="1">
            <a:spLocks/>
          </p:cNvSpPr>
          <p:nvPr/>
        </p:nvSpPr>
        <p:spPr>
          <a:xfrm>
            <a:off x="8273856" y="4671862"/>
            <a:ext cx="381077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social</a:t>
            </a:r>
          </a:p>
        </p:txBody>
      </p:sp>
    </p:spTree>
    <p:extLst>
      <p:ext uri="{BB962C8B-B14F-4D97-AF65-F5344CB8AC3E}">
        <p14:creationId xmlns:p14="http://schemas.microsoft.com/office/powerpoint/2010/main" val="185602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171927" y="121713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Sacando material del río esmeraldas 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5749" y="4489940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ampliación de la vía principal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381077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Saguambi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C7C6D43-B4E2-AC69-F541-5FA547D1F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358" y="1808079"/>
            <a:ext cx="1687063" cy="231534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DA15DC0-57DD-F46C-4A96-011747F4A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938" y="2100612"/>
            <a:ext cx="1381318" cy="191002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36691435-CEB9-4F04-996A-349BBEE7A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5968" y="2193819"/>
            <a:ext cx="1549276" cy="193508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2DDE1A07-4A90-C7C2-F50D-896A0E6A4E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717" y="5149494"/>
            <a:ext cx="2998712" cy="170332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41DB6F09-7AEE-15E0-A062-EABCBFA7EC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9938" y="4666681"/>
            <a:ext cx="1847440" cy="2186138"/>
          </a:xfrm>
          <a:prstGeom prst="rect">
            <a:avLst/>
          </a:prstGeom>
        </p:spPr>
      </p:pic>
      <p:sp>
        <p:nvSpPr>
          <p:cNvPr id="29" name="Título 1">
            <a:extLst>
              <a:ext uri="{FF2B5EF4-FFF2-40B4-BE49-F238E27FC236}">
                <a16:creationId xmlns="" xmlns:a16="http://schemas.microsoft.com/office/drawing/2014/main" id="{7AE5B108-29CE-F422-6180-DFF36CAD939D}"/>
              </a:ext>
            </a:extLst>
          </p:cNvPr>
          <p:cNvSpPr txBox="1">
            <a:spLocks/>
          </p:cNvSpPr>
          <p:nvPr/>
        </p:nvSpPr>
        <p:spPr>
          <a:xfrm>
            <a:off x="4655944" y="4031770"/>
            <a:ext cx="3038818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Galápagos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="" xmlns:a16="http://schemas.microsoft.com/office/drawing/2014/main" id="{49B2E144-697D-9C50-8EFB-664EC6DDCC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3455" y="4675157"/>
            <a:ext cx="3323578" cy="19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JUNIO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171927" y="121713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 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212420" y="400312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ampliación de la vía principal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467994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con la maquinaria del Consejo</a:t>
            </a:r>
          </a:p>
        </p:txBody>
      </p:sp>
      <p:sp>
        <p:nvSpPr>
          <p:cNvPr id="29" name="Título 1">
            <a:extLst>
              <a:ext uri="{FF2B5EF4-FFF2-40B4-BE49-F238E27FC236}">
                <a16:creationId xmlns="" xmlns:a16="http://schemas.microsoft.com/office/drawing/2014/main" id="{7AE5B108-29CE-F422-6180-DFF36CAD939D}"/>
              </a:ext>
            </a:extLst>
          </p:cNvPr>
          <p:cNvSpPr txBox="1">
            <a:spLocks/>
          </p:cNvSpPr>
          <p:nvPr/>
        </p:nvSpPr>
        <p:spPr>
          <a:xfrm>
            <a:off x="4655944" y="4031770"/>
            <a:ext cx="3038818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principal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A88ED82-70EE-F35E-8863-23AFEBD10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32" y="1928361"/>
            <a:ext cx="2657846" cy="154326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0F198B57-68B0-79AB-A1D6-6FF40FFFD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402" y="2204740"/>
            <a:ext cx="3210373" cy="1848108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F170E438-512B-420A-4D56-42DDE558A1D5}"/>
              </a:ext>
            </a:extLst>
          </p:cNvPr>
          <p:cNvSpPr txBox="1">
            <a:spLocks/>
          </p:cNvSpPr>
          <p:nvPr/>
        </p:nvSpPr>
        <p:spPr>
          <a:xfrm>
            <a:off x="9167605" y="174070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6B4FB678-1DDF-F4A2-71BC-8EB9A061B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4941" y="2505858"/>
            <a:ext cx="2617059" cy="145555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FF7ABB1C-03FF-6B24-FEC1-DC5F42999B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603" y="4603969"/>
            <a:ext cx="1288041" cy="224885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943FCA8E-C4C0-1965-888B-031A469382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5419" y="4603969"/>
            <a:ext cx="1236881" cy="220192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F995F0F3-D7F3-A445-3D26-9E7D7DAB2C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2435" y="5152192"/>
            <a:ext cx="2940325" cy="1697935"/>
          </a:xfrm>
          <a:prstGeom prst="rect">
            <a:avLst/>
          </a:prstGeom>
        </p:spPr>
      </p:pic>
      <p:sp>
        <p:nvSpPr>
          <p:cNvPr id="28" name="Título 1">
            <a:extLst>
              <a:ext uri="{FF2B5EF4-FFF2-40B4-BE49-F238E27FC236}">
                <a16:creationId xmlns="" xmlns:a16="http://schemas.microsoft.com/office/drawing/2014/main" id="{368D4E86-9312-5DCE-6678-43E81A761A18}"/>
              </a:ext>
            </a:extLst>
          </p:cNvPr>
          <p:cNvSpPr txBox="1">
            <a:spLocks/>
          </p:cNvSpPr>
          <p:nvPr/>
        </p:nvSpPr>
        <p:spPr>
          <a:xfrm>
            <a:off x="8589036" y="4424414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Maquinaria del consejo en los trabajos de la vía San Francisco  </a:t>
            </a:r>
          </a:p>
        </p:txBody>
      </p:sp>
    </p:spTree>
    <p:extLst>
      <p:ext uri="{BB962C8B-B14F-4D97-AF65-F5344CB8AC3E}">
        <p14:creationId xmlns:p14="http://schemas.microsoft.com/office/powerpoint/2010/main" val="62768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171927" y="121713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San Francisco 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212420" y="400312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Registro social en Latacunga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467994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ítulo 1">
            <a:extLst>
              <a:ext uri="{FF2B5EF4-FFF2-40B4-BE49-F238E27FC236}">
                <a16:creationId xmlns="" xmlns:a16="http://schemas.microsoft.com/office/drawing/2014/main" id="{7AE5B108-29CE-F422-6180-DFF36CAD939D}"/>
              </a:ext>
            </a:extLst>
          </p:cNvPr>
          <p:cNvSpPr txBox="1">
            <a:spLocks/>
          </p:cNvSpPr>
          <p:nvPr/>
        </p:nvSpPr>
        <p:spPr>
          <a:xfrm>
            <a:off x="3822006" y="4405929"/>
            <a:ext cx="3841075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Reunión con los moradores para los trabajos en la vía campo alegre alto</a:t>
            </a:r>
          </a:p>
        </p:txBody>
      </p:sp>
      <p:sp>
        <p:nvSpPr>
          <p:cNvPr id="28" name="Título 1">
            <a:extLst>
              <a:ext uri="{FF2B5EF4-FFF2-40B4-BE49-F238E27FC236}">
                <a16:creationId xmlns="" xmlns:a16="http://schemas.microsoft.com/office/drawing/2014/main" id="{368D4E86-9312-5DCE-6678-43E81A761A18}"/>
              </a:ext>
            </a:extLst>
          </p:cNvPr>
          <p:cNvSpPr txBox="1">
            <a:spLocks/>
          </p:cNvSpPr>
          <p:nvPr/>
        </p:nvSpPr>
        <p:spPr>
          <a:xfrm>
            <a:off x="8589036" y="4424414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Acompañando a la prefecta, a colocar la primera piedra del asfaltado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F8A3CF0-FA1D-6CC9-07E8-CAE6115F3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59" y="1809207"/>
            <a:ext cx="2490569" cy="147745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F0B1E766-6FA5-C462-6290-0EF5BB879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35" y="4797787"/>
            <a:ext cx="2886478" cy="168616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E143E404-8B09-C307-A2E8-7C45340B8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149" y="2136631"/>
            <a:ext cx="1371791" cy="1829055"/>
          </a:xfrm>
          <a:prstGeom prst="rect">
            <a:avLst/>
          </a:prstGeom>
        </p:spPr>
      </p:pic>
      <p:sp>
        <p:nvSpPr>
          <p:cNvPr id="26" name="Título 1">
            <a:extLst>
              <a:ext uri="{FF2B5EF4-FFF2-40B4-BE49-F238E27FC236}">
                <a16:creationId xmlns="" xmlns:a16="http://schemas.microsoft.com/office/drawing/2014/main" id="{008B01A6-A191-E83A-9747-1D7BDCE5B60B}"/>
              </a:ext>
            </a:extLst>
          </p:cNvPr>
          <p:cNvSpPr txBox="1">
            <a:spLocks/>
          </p:cNvSpPr>
          <p:nvPr/>
        </p:nvSpPr>
        <p:spPr>
          <a:xfrm>
            <a:off x="4207416" y="153737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prefectura 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="" xmlns:a16="http://schemas.microsoft.com/office/drawing/2014/main" id="{6FCE738A-14BA-524B-528A-54525AC358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2243" y="2006556"/>
            <a:ext cx="1562318" cy="2057687"/>
          </a:xfrm>
          <a:prstGeom prst="rect">
            <a:avLst/>
          </a:prstGeom>
        </p:spPr>
      </p:pic>
      <p:sp>
        <p:nvSpPr>
          <p:cNvPr id="32" name="Título 1">
            <a:extLst>
              <a:ext uri="{FF2B5EF4-FFF2-40B4-BE49-F238E27FC236}">
                <a16:creationId xmlns="" xmlns:a16="http://schemas.microsoft.com/office/drawing/2014/main" id="{092A3A4B-D65E-1C2A-E0E5-718635E097F6}"/>
              </a:ext>
            </a:extLst>
          </p:cNvPr>
          <p:cNvSpPr txBox="1">
            <a:spLocks/>
          </p:cNvSpPr>
          <p:nvPr/>
        </p:nvSpPr>
        <p:spPr>
          <a:xfrm>
            <a:off x="9153182" y="1375626"/>
            <a:ext cx="3038818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el Cristal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="" xmlns:a16="http://schemas.microsoft.com/office/drawing/2014/main" id="{4C2EE520-2CE9-AB79-07E6-E0B8632F93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8919" y="5097282"/>
            <a:ext cx="3134162" cy="1752845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="" xmlns:a16="http://schemas.microsoft.com/office/drawing/2014/main" id="{5BF3F27B-6B1C-A776-09AC-2697BC0A1A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1391" y="5314137"/>
            <a:ext cx="2546661" cy="150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0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Agosto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0" y="1251636"/>
            <a:ext cx="369270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Campo Alegre Alto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103378" y="406277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Minga en el recinto Las Juntas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467994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ítulo 1">
            <a:extLst>
              <a:ext uri="{FF2B5EF4-FFF2-40B4-BE49-F238E27FC236}">
                <a16:creationId xmlns="" xmlns:a16="http://schemas.microsoft.com/office/drawing/2014/main" id="{7AE5B108-29CE-F422-6180-DFF36CAD939D}"/>
              </a:ext>
            </a:extLst>
          </p:cNvPr>
          <p:cNvSpPr txBox="1">
            <a:spLocks/>
          </p:cNvSpPr>
          <p:nvPr/>
        </p:nvSpPr>
        <p:spPr>
          <a:xfrm>
            <a:off x="3793421" y="5043189"/>
            <a:ext cx="3841075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San Pablo Bajo</a:t>
            </a:r>
          </a:p>
        </p:txBody>
      </p:sp>
      <p:sp>
        <p:nvSpPr>
          <p:cNvPr id="26" name="Título 1">
            <a:extLst>
              <a:ext uri="{FF2B5EF4-FFF2-40B4-BE49-F238E27FC236}">
                <a16:creationId xmlns="" xmlns:a16="http://schemas.microsoft.com/office/drawing/2014/main" id="{008B01A6-A191-E83A-9747-1D7BDCE5B60B}"/>
              </a:ext>
            </a:extLst>
          </p:cNvPr>
          <p:cNvSpPr txBox="1">
            <a:spLocks/>
          </p:cNvSpPr>
          <p:nvPr/>
        </p:nvSpPr>
        <p:spPr>
          <a:xfrm>
            <a:off x="4243705" y="1675511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</a:t>
            </a:r>
            <a:r>
              <a:rPr lang="es-MX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Sarapullo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Campo Alegre Alto </a:t>
            </a:r>
          </a:p>
        </p:txBody>
      </p:sp>
      <p:sp>
        <p:nvSpPr>
          <p:cNvPr id="32" name="Título 1">
            <a:extLst>
              <a:ext uri="{FF2B5EF4-FFF2-40B4-BE49-F238E27FC236}">
                <a16:creationId xmlns="" xmlns:a16="http://schemas.microsoft.com/office/drawing/2014/main" id="{092A3A4B-D65E-1C2A-E0E5-718635E097F6}"/>
              </a:ext>
            </a:extLst>
          </p:cNvPr>
          <p:cNvSpPr txBox="1">
            <a:spLocks/>
          </p:cNvSpPr>
          <p:nvPr/>
        </p:nvSpPr>
        <p:spPr>
          <a:xfrm>
            <a:off x="9153182" y="1375626"/>
            <a:ext cx="3038818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 la vía San Pablo Bajo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F225020-23E7-C1EB-777D-411A1F158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841174"/>
            <a:ext cx="1692440" cy="18968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941CA99A-1FBF-8B70-048E-83492EEFA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791" y="2190278"/>
            <a:ext cx="2686425" cy="148610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A377D841-9E78-9B11-979A-41E6A87EE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3377" y="1981084"/>
            <a:ext cx="1468765" cy="200044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AAF2A066-25E6-F608-B9CF-EAC5B9B32F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877" y="4797788"/>
            <a:ext cx="2662076" cy="201859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8EA66ADF-DAB0-E344-F504-E0F9ABAACF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4403" y="3981529"/>
            <a:ext cx="2229161" cy="28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7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SEPTIEMBRE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0" y="1251636"/>
            <a:ext cx="369270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 los trabajos en San Pablo Bajo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103378" y="406277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Las Juntas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467994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="" xmlns:a16="http://schemas.microsoft.com/office/drawing/2014/main" id="{008B01A6-A191-E83A-9747-1D7BDCE5B60B}"/>
              </a:ext>
            </a:extLst>
          </p:cNvPr>
          <p:cNvSpPr txBox="1">
            <a:spLocks/>
          </p:cNvSpPr>
          <p:nvPr/>
        </p:nvSpPr>
        <p:spPr>
          <a:xfrm>
            <a:off x="4243705" y="1675511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San Pablo Bajo</a:t>
            </a:r>
          </a:p>
        </p:txBody>
      </p:sp>
      <p:sp>
        <p:nvSpPr>
          <p:cNvPr id="32" name="Título 1">
            <a:extLst>
              <a:ext uri="{FF2B5EF4-FFF2-40B4-BE49-F238E27FC236}">
                <a16:creationId xmlns="" xmlns:a16="http://schemas.microsoft.com/office/drawing/2014/main" id="{092A3A4B-D65E-1C2A-E0E5-718635E097F6}"/>
              </a:ext>
            </a:extLst>
          </p:cNvPr>
          <p:cNvSpPr txBox="1">
            <a:spLocks/>
          </p:cNvSpPr>
          <p:nvPr/>
        </p:nvSpPr>
        <p:spPr>
          <a:xfrm>
            <a:off x="9153182" y="1375626"/>
            <a:ext cx="3038818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 las Juntas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0786D00-53F2-B1D5-8AA5-1B65A82EF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89" y="1981084"/>
            <a:ext cx="2905530" cy="159089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3A589C53-F5AA-B398-8015-376EABDDB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924" y="2381572"/>
            <a:ext cx="2533479" cy="139069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838674BB-B238-5B31-8B76-0C0DBA973A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0005" y="2105950"/>
            <a:ext cx="1787906" cy="230904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9B937650-1060-FD8F-96D8-05BA058CA6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393" y="4871281"/>
            <a:ext cx="3499680" cy="198671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627CF615-9850-BFBB-1A62-BBC9AFD088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0059" y="4451737"/>
            <a:ext cx="2082829" cy="223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9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OCTUBRE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155323" y="1576398"/>
            <a:ext cx="369270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Ampliación de la vía principal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80697" y="4099512"/>
            <a:ext cx="4080155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Sra. Prefecta tema sobre las vías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467994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="" xmlns:a16="http://schemas.microsoft.com/office/drawing/2014/main" id="{092A3A4B-D65E-1C2A-E0E5-718635E097F6}"/>
              </a:ext>
            </a:extLst>
          </p:cNvPr>
          <p:cNvSpPr txBox="1">
            <a:spLocks/>
          </p:cNvSpPr>
          <p:nvPr/>
        </p:nvSpPr>
        <p:spPr>
          <a:xfrm>
            <a:off x="9153182" y="1375626"/>
            <a:ext cx="3038818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vía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B83430A-D51C-8E8B-3B1B-7B35D3F97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93" y="2105950"/>
            <a:ext cx="2940297" cy="17287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9C6FC8C-8C09-CF11-3051-7BA767BC0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957" y="2209405"/>
            <a:ext cx="3002370" cy="165198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4B307FB2-76DD-0BE9-F958-D35F080B4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2878" y="2209405"/>
            <a:ext cx="2048161" cy="257210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B3BD45CA-6344-1961-4F51-AD1A09C04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961" y="4820370"/>
            <a:ext cx="2716840" cy="203763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ADBF7145-3C7B-361B-10FE-35C8FE8F37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6954" y="5328563"/>
            <a:ext cx="2673006" cy="1529437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8F684DB3-B15B-FDB1-4A97-6B8A262C6BB1}"/>
              </a:ext>
            </a:extLst>
          </p:cNvPr>
          <p:cNvSpPr txBox="1">
            <a:spLocks/>
          </p:cNvSpPr>
          <p:nvPr/>
        </p:nvSpPr>
        <p:spPr>
          <a:xfrm>
            <a:off x="4856624" y="4489119"/>
            <a:ext cx="369270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Ampliación de la vía principal</a:t>
            </a:r>
          </a:p>
        </p:txBody>
      </p:sp>
    </p:spTree>
    <p:extLst>
      <p:ext uri="{BB962C8B-B14F-4D97-AF65-F5344CB8AC3E}">
        <p14:creationId xmlns:p14="http://schemas.microsoft.com/office/powerpoint/2010/main" val="252287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155323" y="1576398"/>
            <a:ext cx="369270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Votando material en la vía Saguambi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-263083" y="4202041"/>
            <a:ext cx="4080155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Ayuda social al registro social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467994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="" xmlns:a16="http://schemas.microsoft.com/office/drawing/2014/main" id="{092A3A4B-D65E-1C2A-E0E5-718635E097F6}"/>
              </a:ext>
            </a:extLst>
          </p:cNvPr>
          <p:cNvSpPr txBox="1">
            <a:spLocks/>
          </p:cNvSpPr>
          <p:nvPr/>
        </p:nvSpPr>
        <p:spPr>
          <a:xfrm>
            <a:off x="4525771" y="1647189"/>
            <a:ext cx="3220750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Bacheando la vía San Francisco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8F684DB3-B15B-FDB1-4A97-6B8A262C6BB1}"/>
              </a:ext>
            </a:extLst>
          </p:cNvPr>
          <p:cNvSpPr txBox="1">
            <a:spLocks/>
          </p:cNvSpPr>
          <p:nvPr/>
        </p:nvSpPr>
        <p:spPr>
          <a:xfrm>
            <a:off x="2800411" y="5210811"/>
            <a:ext cx="369270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Lastrado en la vía Las Juntas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577267E-AA1C-879B-7B99-94D95D28C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95" y="2370725"/>
            <a:ext cx="2572792" cy="14456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8CD5DFF6-AE97-9E44-7EC0-BFBA552A8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862" y="2227988"/>
            <a:ext cx="1316850" cy="17923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9015AA4B-DBB8-2476-FAB7-86BB72C1B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6246" y="2247990"/>
            <a:ext cx="2095194" cy="1574819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39A994CB-1490-6AAC-D92A-3EFB81E8F0D6}"/>
              </a:ext>
            </a:extLst>
          </p:cNvPr>
          <p:cNvSpPr txBox="1">
            <a:spLocks/>
          </p:cNvSpPr>
          <p:nvPr/>
        </p:nvSpPr>
        <p:spPr>
          <a:xfrm>
            <a:off x="8776710" y="1636960"/>
            <a:ext cx="3220750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Comisión en la Prefecta sobre los puentes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9E0D1358-FB17-D821-DF97-5E1352E3EF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181" y="4912186"/>
            <a:ext cx="2237130" cy="16819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F5BA248-D8D0-6635-E146-F73889FA0D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046" y="5101025"/>
            <a:ext cx="1218540" cy="172423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452F9A8F-6889-6518-4B5A-366EE9968D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7573" y="4912186"/>
            <a:ext cx="2591255" cy="1945814"/>
          </a:xfrm>
          <a:prstGeom prst="rect">
            <a:avLst/>
          </a:prstGeom>
        </p:spPr>
      </p:pic>
      <p:sp>
        <p:nvSpPr>
          <p:cNvPr id="19" name="Título 1">
            <a:extLst>
              <a:ext uri="{FF2B5EF4-FFF2-40B4-BE49-F238E27FC236}">
                <a16:creationId xmlns="" xmlns:a16="http://schemas.microsoft.com/office/drawing/2014/main" id="{E86AD618-9CDB-49FE-CD38-BDCD047EDBB5}"/>
              </a:ext>
            </a:extLst>
          </p:cNvPr>
          <p:cNvSpPr txBox="1">
            <a:spLocks/>
          </p:cNvSpPr>
          <p:nvPr/>
        </p:nvSpPr>
        <p:spPr>
          <a:xfrm>
            <a:off x="8015400" y="4310106"/>
            <a:ext cx="4080155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Culminación de la ampliación de la vía a Naranjito</a:t>
            </a:r>
          </a:p>
        </p:txBody>
      </p:sp>
    </p:spTree>
    <p:extLst>
      <p:ext uri="{BB962C8B-B14F-4D97-AF65-F5344CB8AC3E}">
        <p14:creationId xmlns:p14="http://schemas.microsoft.com/office/powerpoint/2010/main" val="150573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OBRAS PÚBLICAS Y VIALIDAD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70726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155323" y="1576398"/>
            <a:ext cx="4287376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Documentación sobre el puente de Las Juntas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564589" y="369663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C3C5AD89-9636-B4DC-272A-C8CF47146792}"/>
              </a:ext>
            </a:extLst>
          </p:cNvPr>
          <p:cNvSpPr txBox="1">
            <a:spLocks/>
          </p:cNvSpPr>
          <p:nvPr/>
        </p:nvSpPr>
        <p:spPr>
          <a:xfrm>
            <a:off x="3817072" y="1576398"/>
            <a:ext cx="4679947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="" xmlns:a16="http://schemas.microsoft.com/office/drawing/2014/main" id="{092A3A4B-D65E-1C2A-E0E5-718635E097F6}"/>
              </a:ext>
            </a:extLst>
          </p:cNvPr>
          <p:cNvSpPr txBox="1">
            <a:spLocks/>
          </p:cNvSpPr>
          <p:nvPr/>
        </p:nvSpPr>
        <p:spPr>
          <a:xfrm>
            <a:off x="4525771" y="1647189"/>
            <a:ext cx="3220750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Recibimiento de tubos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8F684DB3-B15B-FDB1-4A97-6B8A262C6BB1}"/>
              </a:ext>
            </a:extLst>
          </p:cNvPr>
          <p:cNvSpPr txBox="1">
            <a:spLocks/>
          </p:cNvSpPr>
          <p:nvPr/>
        </p:nvSpPr>
        <p:spPr>
          <a:xfrm>
            <a:off x="-841869" y="3961413"/>
            <a:ext cx="369270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Apoyo social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39A994CB-1490-6AAC-D92A-3EFB81E8F0D6}"/>
              </a:ext>
            </a:extLst>
          </p:cNvPr>
          <p:cNvSpPr txBox="1">
            <a:spLocks/>
          </p:cNvSpPr>
          <p:nvPr/>
        </p:nvSpPr>
        <p:spPr>
          <a:xfrm>
            <a:off x="8776710" y="1636960"/>
            <a:ext cx="3220750" cy="541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el puente Las Juntas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C2EA576-967F-740C-44A5-DC95F2BE0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541" y="2188707"/>
            <a:ext cx="1220753" cy="166710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4A36F393-7A9E-851E-C1E3-2105FFADE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562" y="2349160"/>
            <a:ext cx="2876951" cy="166710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F435F6E1-D90C-A1CC-093B-EB6DDC7DE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7453" y="2332245"/>
            <a:ext cx="1771897" cy="243874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5CD92162-957D-2EB6-F47F-DA26EA0CE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649" y="4596562"/>
            <a:ext cx="1735307" cy="226143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59AFA53A-B4FB-9874-50C5-BBB34C16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9356" y="5171839"/>
            <a:ext cx="2981741" cy="168616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="" xmlns:a16="http://schemas.microsoft.com/office/drawing/2014/main" id="{4454FFD0-9004-6D65-5CF9-5B935C8C1F73}"/>
              </a:ext>
            </a:extLst>
          </p:cNvPr>
          <p:cNvSpPr txBox="1">
            <a:spLocks/>
          </p:cNvSpPr>
          <p:nvPr/>
        </p:nvSpPr>
        <p:spPr>
          <a:xfrm>
            <a:off x="3221965" y="4490965"/>
            <a:ext cx="4606548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 los trabajos en la vía Campo Alegre Alto</a:t>
            </a:r>
          </a:p>
        </p:txBody>
      </p:sp>
    </p:spTree>
    <p:extLst>
      <p:ext uri="{BB962C8B-B14F-4D97-AF65-F5344CB8AC3E}">
        <p14:creationId xmlns:p14="http://schemas.microsoft.com/office/powerpoint/2010/main" val="337326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6968" y="302880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RENDICIÓN DE CUENTAS AÑO 2025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COMISIÓN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90858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989165" y="2852424"/>
            <a:ext cx="6386420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Inspección de la construcción de baterías Sanitarias en el Recinto San Pablo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 Social 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Acompañamiento a la escuela de futbol de la Parroquia Las Pampas en Santo Domingo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53486B6D-4FF8-A110-0AFE-CE0892220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5125" y="1778109"/>
            <a:ext cx="2881586" cy="368033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78449AD-2E67-EE4E-5CC3-8486EE700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289" y="4679998"/>
            <a:ext cx="2764839" cy="15569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85E943F-6963-9402-C42E-1A1FAA970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463" y="4591608"/>
            <a:ext cx="2554445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8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FEBRERO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353685" y="1345719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Arreglos de las canchas</a:t>
            </a:r>
          </a:p>
          <a:p>
            <a:pPr algn="ctr">
              <a:lnSpc>
                <a:spcPct val="150000"/>
              </a:lnSpc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deportivas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E736FF3-C4EA-965D-F3CC-C25557ABD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598" y="2300884"/>
            <a:ext cx="1472240" cy="27138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A074B5DD-CBAE-F165-8F83-13143168E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859" y="2751185"/>
            <a:ext cx="2434277" cy="1829441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71967A3D-71C8-4DB5-706A-4C50BC13DFF0}"/>
              </a:ext>
            </a:extLst>
          </p:cNvPr>
          <p:cNvSpPr txBox="1">
            <a:spLocks/>
          </p:cNvSpPr>
          <p:nvPr/>
        </p:nvSpPr>
        <p:spPr>
          <a:xfrm>
            <a:off x="6188015" y="1688956"/>
            <a:ext cx="5095334" cy="9551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Inauguración del campeonato de indor saca tus 5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C60F54DE-B6C5-EF66-AFAF-4BD01EBAA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1666" y="3648595"/>
            <a:ext cx="1548941" cy="1964189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D73A60FE-C68E-4D2A-CA5A-374D14A554CC}"/>
              </a:ext>
            </a:extLst>
          </p:cNvPr>
          <p:cNvSpPr txBox="1">
            <a:spLocks/>
          </p:cNvSpPr>
          <p:nvPr/>
        </p:nvSpPr>
        <p:spPr>
          <a:xfrm>
            <a:off x="2416835" y="2794705"/>
            <a:ext cx="5095334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 del coliseo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813A9708-E0D5-643C-6BB2-5CAA76A51B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8258" y="4806502"/>
            <a:ext cx="1457070" cy="1761897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3789871" y="4194575"/>
            <a:ext cx="5095334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 Social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75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MARZO 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353685" y="1896522"/>
            <a:ext cx="5095334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del carnaval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71967A3D-71C8-4DB5-706A-4C50BC13DFF0}"/>
              </a:ext>
            </a:extLst>
          </p:cNvPr>
          <p:cNvSpPr txBox="1">
            <a:spLocks/>
          </p:cNvSpPr>
          <p:nvPr/>
        </p:nvSpPr>
        <p:spPr>
          <a:xfrm>
            <a:off x="7288755" y="1471649"/>
            <a:ext cx="5095334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 Social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1077146" y="4203074"/>
            <a:ext cx="3378114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del coliseo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0A6C5B3-ADDE-BFAA-B06A-552018DEB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598" y="2466595"/>
            <a:ext cx="2353260" cy="13595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8130B9B1-4422-01A4-59E4-0651F76AB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046" y="4797618"/>
            <a:ext cx="2438611" cy="136562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72A69F9-3A99-B4AA-4D3A-84AE079F8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1522" y="1958195"/>
            <a:ext cx="1469263" cy="195698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E7DB277B-0EF7-686A-84B7-7D9FA09CB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939" y="4464955"/>
            <a:ext cx="2942640" cy="1670821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62AE41CF-9867-FEF9-6FAB-F7FB97C829DB}"/>
              </a:ext>
            </a:extLst>
          </p:cNvPr>
          <p:cNvSpPr txBox="1">
            <a:spLocks/>
          </p:cNvSpPr>
          <p:nvPr/>
        </p:nvSpPr>
        <p:spPr>
          <a:xfrm>
            <a:off x="5124471" y="3991832"/>
            <a:ext cx="4244326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Invitación programa CNH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77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ABRIL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353684" y="1627577"/>
            <a:ext cx="5095334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del estadio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71967A3D-71C8-4DB5-706A-4C50BC13DFF0}"/>
              </a:ext>
            </a:extLst>
          </p:cNvPr>
          <p:cNvSpPr txBox="1">
            <a:spLocks/>
          </p:cNvSpPr>
          <p:nvPr/>
        </p:nvSpPr>
        <p:spPr>
          <a:xfrm>
            <a:off x="6860878" y="1870477"/>
            <a:ext cx="5095334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Inauguración del campeonato de ecuavoley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1077146" y="4203074"/>
            <a:ext cx="3599760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Entrega de baterías sanitarias en San Pablo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A8EF4478-B41A-DCE2-8577-8D29BBC8F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899" y="2398083"/>
            <a:ext cx="2101811" cy="180499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C26CEB32-1497-5FFD-CE65-77F1B42C6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539" y="4783175"/>
            <a:ext cx="2902541" cy="146234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28BE1AFE-F36F-6C1D-1169-FD3532155E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496" y="1547895"/>
            <a:ext cx="1623139" cy="21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1077146" y="1609172"/>
            <a:ext cx="4451229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por día de la madre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71967A3D-71C8-4DB5-706A-4C50BC13DFF0}"/>
              </a:ext>
            </a:extLst>
          </p:cNvPr>
          <p:cNvSpPr txBox="1">
            <a:spLocks/>
          </p:cNvSpPr>
          <p:nvPr/>
        </p:nvSpPr>
        <p:spPr>
          <a:xfrm>
            <a:off x="6172053" y="2218484"/>
            <a:ext cx="5095334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Actividades recreativas con los niños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1502880" y="5615543"/>
            <a:ext cx="3599760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de espacios públicos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F3A888A0-3339-0234-F588-B413F8697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640" y="4607587"/>
            <a:ext cx="1803928" cy="208558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A169F6F7-D258-7794-C322-490F63262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590" y="2076259"/>
            <a:ext cx="1898968" cy="253195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F7A6B407-6257-838D-42D0-BF16EA19C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0440" y="2622846"/>
            <a:ext cx="2958560" cy="221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6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3137140" y="1542899"/>
            <a:ext cx="2829463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Invitación al CNH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A464954B-922D-A614-71A9-C4787EE7BEBB}"/>
              </a:ext>
            </a:extLst>
          </p:cNvPr>
          <p:cNvSpPr txBox="1">
            <a:spLocks/>
          </p:cNvSpPr>
          <p:nvPr/>
        </p:nvSpPr>
        <p:spPr>
          <a:xfrm>
            <a:off x="1124312" y="4302323"/>
            <a:ext cx="3577084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Finalización del campeonato de ecuavoley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F7F6C812-8875-FEEC-A2E0-C7D16DC53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571" y="2016371"/>
            <a:ext cx="3710962" cy="166710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0923DACF-F3F5-B0FE-969A-F7302D7BB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87" y="4706001"/>
            <a:ext cx="2027721" cy="1825827"/>
          </a:xfrm>
          <a:prstGeom prst="rect">
            <a:avLst/>
          </a:prstGeom>
        </p:spPr>
      </p:pic>
      <p:sp>
        <p:nvSpPr>
          <p:cNvPr id="26" name="Título 1">
            <a:extLst>
              <a:ext uri="{FF2B5EF4-FFF2-40B4-BE49-F238E27FC236}">
                <a16:creationId xmlns="" xmlns:a16="http://schemas.microsoft.com/office/drawing/2014/main" id="{751B5A45-C299-613E-2B4F-765AEFB1D74C}"/>
              </a:ext>
            </a:extLst>
          </p:cNvPr>
          <p:cNvSpPr txBox="1">
            <a:spLocks/>
          </p:cNvSpPr>
          <p:nvPr/>
        </p:nvSpPr>
        <p:spPr>
          <a:xfrm>
            <a:off x="7677512" y="1745080"/>
            <a:ext cx="2829463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del día del padre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="" xmlns:a16="http://schemas.microsoft.com/office/drawing/2014/main" id="{7CED2F52-9A47-9BE9-3DE6-1CD8E52EB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7933" y="2135819"/>
            <a:ext cx="2751396" cy="1547660"/>
          </a:xfrm>
          <a:prstGeom prst="rect">
            <a:avLst/>
          </a:prstGeom>
        </p:spPr>
      </p:pic>
      <p:sp>
        <p:nvSpPr>
          <p:cNvPr id="29" name="Título 1">
            <a:extLst>
              <a:ext uri="{FF2B5EF4-FFF2-40B4-BE49-F238E27FC236}">
                <a16:creationId xmlns="" xmlns:a16="http://schemas.microsoft.com/office/drawing/2014/main" id="{FF028A4F-1060-EB1F-5634-3772EADB53E0}"/>
              </a:ext>
            </a:extLst>
          </p:cNvPr>
          <p:cNvSpPr txBox="1">
            <a:spLocks/>
          </p:cNvSpPr>
          <p:nvPr/>
        </p:nvSpPr>
        <p:spPr>
          <a:xfrm>
            <a:off x="6535949" y="3902087"/>
            <a:ext cx="3710962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del día del niño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="" xmlns:a16="http://schemas.microsoft.com/office/drawing/2014/main" id="{A0A98FB2-C1BA-720E-95BA-FE4E5D428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6235" y="4345491"/>
            <a:ext cx="3177396" cy="238304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52" y="4706001"/>
            <a:ext cx="2820827" cy="182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7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1380228" y="2247708"/>
            <a:ext cx="5392665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Acompañamiento a la reina de la Parroquia en el Cantón Sigchos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6413162" y="4004396"/>
            <a:ext cx="4747402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Comisión para encuentros deportivos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7E43EE2C-CEEA-E851-72C4-E6BF8FB64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408" y="1407429"/>
            <a:ext cx="1571385" cy="203395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B76E4B94-BBFF-1DC0-7B67-260EAF532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880" y="4539910"/>
            <a:ext cx="2777263" cy="155757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AE964283-C42F-EDD8-2B11-F6B44DE0B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598" y="3780717"/>
            <a:ext cx="1280271" cy="1707028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A464954B-922D-A614-71A9-C4787EE7BEBB}"/>
              </a:ext>
            </a:extLst>
          </p:cNvPr>
          <p:cNvSpPr txBox="1">
            <a:spLocks/>
          </p:cNvSpPr>
          <p:nvPr/>
        </p:nvSpPr>
        <p:spPr>
          <a:xfrm>
            <a:off x="1380228" y="3198328"/>
            <a:ext cx="3171644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Arreglos en la plaza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E92B8169-B01E-45F0-C6A5-946ACB3D9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8614" y="4752188"/>
            <a:ext cx="1463167" cy="1956986"/>
          </a:xfrm>
          <a:prstGeom prst="rect">
            <a:avLst/>
          </a:prstGeom>
        </p:spPr>
      </p:pic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81F1F77D-5B9F-AED9-F31D-E3721C134CB7}"/>
              </a:ext>
            </a:extLst>
          </p:cNvPr>
          <p:cNvSpPr txBox="1">
            <a:spLocks/>
          </p:cNvSpPr>
          <p:nvPr/>
        </p:nvSpPr>
        <p:spPr>
          <a:xfrm>
            <a:off x="4489738" y="5730681"/>
            <a:ext cx="3088110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de limpieza en el estadio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3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A464954B-922D-A614-71A9-C4787EE7BEBB}"/>
              </a:ext>
            </a:extLst>
          </p:cNvPr>
          <p:cNvSpPr txBox="1">
            <a:spLocks/>
          </p:cNvSpPr>
          <p:nvPr/>
        </p:nvSpPr>
        <p:spPr>
          <a:xfrm>
            <a:off x="1181819" y="1507550"/>
            <a:ext cx="3602963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Inauguración del campeonato de futbol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832AD60F-D671-B433-76F0-2B35433A2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704" y="2117782"/>
            <a:ext cx="2393190" cy="179860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2D64C848-BD6D-2E58-89F6-4B21763242D7}"/>
              </a:ext>
            </a:extLst>
          </p:cNvPr>
          <p:cNvSpPr txBox="1">
            <a:spLocks/>
          </p:cNvSpPr>
          <p:nvPr/>
        </p:nvSpPr>
        <p:spPr>
          <a:xfrm>
            <a:off x="6471250" y="1486575"/>
            <a:ext cx="4406660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Finalización del campeonato de indor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D61212EE-8E7E-CB34-3392-DA0EC73FC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023" y="2117781"/>
            <a:ext cx="2405368" cy="17986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BC37B2A-9FD8-A0BB-D0D8-867F0D66C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598" y="4946996"/>
            <a:ext cx="1770815" cy="191100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BB69F49-765A-0A8B-59F1-72155E32833E}"/>
              </a:ext>
            </a:extLst>
          </p:cNvPr>
          <p:cNvSpPr txBox="1">
            <a:spLocks/>
          </p:cNvSpPr>
          <p:nvPr/>
        </p:nvSpPr>
        <p:spPr>
          <a:xfrm>
            <a:off x="319177" y="4469413"/>
            <a:ext cx="4184817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Candidatas a Reina </a:t>
            </a:r>
          </a:p>
          <a:p>
            <a:pPr algn="ctr">
              <a:lnSpc>
                <a:spcPct val="150000"/>
              </a:lnSpc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 Pampas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65CD083B-DD95-1E6D-3A86-52A12236D8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5830" y="5215724"/>
            <a:ext cx="2976019" cy="1373547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0370D150-4243-24AC-82D4-7B9444E5132B}"/>
              </a:ext>
            </a:extLst>
          </p:cNvPr>
          <p:cNvSpPr txBox="1">
            <a:spLocks/>
          </p:cNvSpPr>
          <p:nvPr/>
        </p:nvSpPr>
        <p:spPr>
          <a:xfrm>
            <a:off x="4646761" y="4689640"/>
            <a:ext cx="4184817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del Seguro Social Campesino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AGOSTO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1077146" y="1609172"/>
            <a:ext cx="4451229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 Social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71967A3D-71C8-4DB5-706A-4C50BC13DFF0}"/>
              </a:ext>
            </a:extLst>
          </p:cNvPr>
          <p:cNvSpPr txBox="1">
            <a:spLocks/>
          </p:cNvSpPr>
          <p:nvPr/>
        </p:nvSpPr>
        <p:spPr>
          <a:xfrm>
            <a:off x="7355458" y="1373101"/>
            <a:ext cx="5095334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de la cancha de </a:t>
            </a:r>
            <a:r>
              <a:rPr 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boly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891398" y="4606403"/>
            <a:ext cx="4337203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del proyecto cultural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319324C5-B9B5-E18A-7943-CCA8EEE1890D}"/>
              </a:ext>
            </a:extLst>
          </p:cNvPr>
          <p:cNvSpPr txBox="1">
            <a:spLocks/>
          </p:cNvSpPr>
          <p:nvPr/>
        </p:nvSpPr>
        <p:spPr>
          <a:xfrm>
            <a:off x="4487620" y="2425397"/>
            <a:ext cx="4771972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Concurso de danza en el Cantón Sigchos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B3A1EF84-99BF-E07B-3E78-70C081A98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486" y="2059230"/>
            <a:ext cx="1223905" cy="163187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1690147E-0FAE-719F-E709-D00FBCACA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3271" y="1934379"/>
            <a:ext cx="1343701" cy="178683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DDBF7324-3A6A-67F0-85E9-4743BB178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5670" y="5067746"/>
            <a:ext cx="2200721" cy="165449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31FF79AD-CC72-1118-B860-8E9CBAD63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9575" y="2875166"/>
            <a:ext cx="2463424" cy="184143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FA8BBF51-FD3A-2284-7210-39392133B7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0846" y="5067745"/>
            <a:ext cx="3612051" cy="162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2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777372" y="1494887"/>
            <a:ext cx="4451229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Capacitación en Otongachi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981478" y="3685212"/>
            <a:ext cx="4337203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Encuentros deportivos de la escuela de futbol visita de Santo Domingo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319324C5-B9B5-E18A-7943-CCA8EEE1890D}"/>
              </a:ext>
            </a:extLst>
          </p:cNvPr>
          <p:cNvSpPr txBox="1">
            <a:spLocks/>
          </p:cNvSpPr>
          <p:nvPr/>
        </p:nvSpPr>
        <p:spPr>
          <a:xfrm>
            <a:off x="6143370" y="884449"/>
            <a:ext cx="5271257" cy="12872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Registros en mesa en el campeonato de    futbol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B8BC43A-DA02-920A-A474-57E425795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413" y="1951858"/>
            <a:ext cx="2860126" cy="12830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8147723-A55C-003D-D89B-50F159751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9181" y="1779246"/>
            <a:ext cx="1609631" cy="19096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7EF9C17-A541-FDE1-9B97-016F5C6C6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7355" y="4189708"/>
            <a:ext cx="2218259" cy="166762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D5F30CDD-80BF-32C5-488D-E9EB15EEAD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0598" y="2794705"/>
            <a:ext cx="1467055" cy="1901474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3F34C1E8-AAF4-01C6-CDE6-0038E3C0A9AD}"/>
              </a:ext>
            </a:extLst>
          </p:cNvPr>
          <p:cNvSpPr txBox="1">
            <a:spLocks/>
          </p:cNvSpPr>
          <p:nvPr/>
        </p:nvSpPr>
        <p:spPr>
          <a:xfrm>
            <a:off x="4424267" y="1980672"/>
            <a:ext cx="4204059" cy="89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Apoyo en la minga de la iglesia   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Minga en la vía a saguambi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0B806E55-E8C6-28A5-07A9-2D929E9651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68" y="4893663"/>
            <a:ext cx="1422658" cy="14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9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OCTUBRE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B18C5AAB-C216-42BA-51D2-62FC5600CBE7}"/>
              </a:ext>
            </a:extLst>
          </p:cNvPr>
          <p:cNvSpPr txBox="1">
            <a:spLocks/>
          </p:cNvSpPr>
          <p:nvPr/>
        </p:nvSpPr>
        <p:spPr>
          <a:xfrm>
            <a:off x="718869" y="1354264"/>
            <a:ext cx="4451229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Vacaciones 15 días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1173196" y="1774963"/>
            <a:ext cx="4747402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Finalización del campeonato de futbol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E55753E3-5FCB-B7E3-C7FB-D7200AC9D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598" y="2288631"/>
            <a:ext cx="2100982" cy="157745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58BAA675-C3D6-58D8-77F2-421E38CA3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5870" y="2335604"/>
            <a:ext cx="2160626" cy="161727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F257CDCC-01B7-AA68-21FC-4DE9F44E2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074" y="2537904"/>
            <a:ext cx="1652159" cy="2127688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CCA214AE-3299-2701-E868-A0E7D19FCB09}"/>
              </a:ext>
            </a:extLst>
          </p:cNvPr>
          <p:cNvSpPr txBox="1">
            <a:spLocks/>
          </p:cNvSpPr>
          <p:nvPr/>
        </p:nvSpPr>
        <p:spPr>
          <a:xfrm>
            <a:off x="6449682" y="1884269"/>
            <a:ext cx="4451229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 social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376A16E4-23AC-0506-3497-DC3E8EC4592F}"/>
              </a:ext>
            </a:extLst>
          </p:cNvPr>
          <p:cNvSpPr txBox="1">
            <a:spLocks/>
          </p:cNvSpPr>
          <p:nvPr/>
        </p:nvSpPr>
        <p:spPr>
          <a:xfrm>
            <a:off x="1057417" y="3990648"/>
            <a:ext cx="5348374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Paseo Recreativo con el adulto mayor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460857B3-BF34-053A-62F6-3A3AB9801B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1977" y="4424489"/>
            <a:ext cx="3027205" cy="22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9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313428" y="1838028"/>
            <a:ext cx="4747402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Programa por finados conjuntamente con la reina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CCA214AE-3299-2701-E868-A0E7D19FCB09}"/>
              </a:ext>
            </a:extLst>
          </p:cNvPr>
          <p:cNvSpPr txBox="1">
            <a:spLocks/>
          </p:cNvSpPr>
          <p:nvPr/>
        </p:nvSpPr>
        <p:spPr>
          <a:xfrm>
            <a:off x="4868172" y="1973833"/>
            <a:ext cx="4911307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Inauguración campeonato criollo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C3B9C6D2-C88B-19E8-53E7-6CE26E96A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638" y="4852824"/>
            <a:ext cx="1486322" cy="18450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D60EA24-1E20-0D5D-8D76-6EBA24C64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478" y="2474660"/>
            <a:ext cx="2206943" cy="16521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E7A486F-5EA7-0D82-C7B9-9DC4DC689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0229" y="2448305"/>
            <a:ext cx="2207689" cy="1652159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0391C1F3-BD6F-2268-DDE6-A327D7596093}"/>
              </a:ext>
            </a:extLst>
          </p:cNvPr>
          <p:cNvSpPr txBox="1">
            <a:spLocks/>
          </p:cNvSpPr>
          <p:nvPr/>
        </p:nvSpPr>
        <p:spPr>
          <a:xfrm>
            <a:off x="1075426" y="4295013"/>
            <a:ext cx="3792746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el estadio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43F40FC8-3596-4929-0B6F-4530C9EA0F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0229" y="5168200"/>
            <a:ext cx="2121592" cy="1591194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F5B1E754-8F50-8A6E-EA97-5940A6FFCEAB}"/>
              </a:ext>
            </a:extLst>
          </p:cNvPr>
          <p:cNvSpPr txBox="1">
            <a:spLocks/>
          </p:cNvSpPr>
          <p:nvPr/>
        </p:nvSpPr>
        <p:spPr>
          <a:xfrm>
            <a:off x="5282240" y="4622153"/>
            <a:ext cx="4318959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Marcha en contra de la no violencia a la mujer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>
            <a:extLst>
              <a:ext uri="{FF2B5EF4-FFF2-40B4-BE49-F238E27FC236}">
                <a16:creationId xmlns="" xmlns:a16="http://schemas.microsoft.com/office/drawing/2014/main" id="{9C0D3C82-5734-5CA1-1126-ABA210AEE1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0" name="AutoShape 4">
            <a:extLst>
              <a:ext uri="{FF2B5EF4-FFF2-40B4-BE49-F238E27FC236}">
                <a16:creationId xmlns="" xmlns:a16="http://schemas.microsoft.com/office/drawing/2014/main" id="{3D7B4F7C-C789-0BBD-0166-24AA0EBA2F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0852F84B-91EC-A06B-6B8D-1759D3CD0D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60758" y="1573334"/>
            <a:ext cx="1784756" cy="332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2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C6A3FC4-4753-C376-A923-0E271CA89921}"/>
              </a:ext>
            </a:extLst>
          </p:cNvPr>
          <p:cNvSpPr txBox="1">
            <a:spLocks/>
          </p:cNvSpPr>
          <p:nvPr/>
        </p:nvSpPr>
        <p:spPr>
          <a:xfrm>
            <a:off x="796507" y="2794705"/>
            <a:ext cx="6527319" cy="703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313428" y="1373700"/>
            <a:ext cx="4747402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 Social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CCA214AE-3299-2701-E868-A0E7D19FCB09}"/>
              </a:ext>
            </a:extLst>
          </p:cNvPr>
          <p:cNvSpPr txBox="1">
            <a:spLocks/>
          </p:cNvSpPr>
          <p:nvPr/>
        </p:nvSpPr>
        <p:spPr>
          <a:xfrm>
            <a:off x="4868172" y="1973833"/>
            <a:ext cx="5975230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Inauguración de los juegos internos de la U.E.S.F.L.P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0391C1F3-BD6F-2268-DDE6-A327D7596093}"/>
              </a:ext>
            </a:extLst>
          </p:cNvPr>
          <p:cNvSpPr txBox="1">
            <a:spLocks/>
          </p:cNvSpPr>
          <p:nvPr/>
        </p:nvSpPr>
        <p:spPr>
          <a:xfrm>
            <a:off x="1015040" y="3627121"/>
            <a:ext cx="5162239" cy="813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Minga en el recinto campo alegre alto           Invitación programa del CNH 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F5B1E754-8F50-8A6E-EA97-5940A6FFCEAB}"/>
              </a:ext>
            </a:extLst>
          </p:cNvPr>
          <p:cNvSpPr txBox="1">
            <a:spLocks/>
          </p:cNvSpPr>
          <p:nvPr/>
        </p:nvSpPr>
        <p:spPr>
          <a:xfrm>
            <a:off x="4496280" y="2791680"/>
            <a:ext cx="4318959" cy="631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Colocación de arcos en la piedra colorada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426E93E0-A158-3F08-7868-FBEF31A5C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856" y="1803457"/>
            <a:ext cx="2158171" cy="162167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BDDD6151-D02B-7E5A-E155-3E91ADEE0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024" y="1945854"/>
            <a:ext cx="1677357" cy="223647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964667E7-E8C8-D81D-9148-E4376F5A3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5706" y="3507710"/>
            <a:ext cx="1689275" cy="13492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151B1EA-4821-8FB0-7362-841E4A5D2B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74" y="4569267"/>
            <a:ext cx="1584403" cy="19760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2FE2F629-0ABA-4026-65F7-80242FA9D7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280" y="4627050"/>
            <a:ext cx="2559840" cy="170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9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164831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ASUNTOS SOCIALES Y DEPORTES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23DA0BD9-DF45-87BE-8827-44E4E716A3E8}"/>
              </a:ext>
            </a:extLst>
          </p:cNvPr>
          <p:cNvSpPr txBox="1">
            <a:spLocks/>
          </p:cNvSpPr>
          <p:nvPr/>
        </p:nvSpPr>
        <p:spPr>
          <a:xfrm>
            <a:off x="1040920" y="1931046"/>
            <a:ext cx="4747402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Talleres con los grupos vulnerables en los diferentes recintos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CCA214AE-3299-2701-E868-A0E7D19FCB09}"/>
              </a:ext>
            </a:extLst>
          </p:cNvPr>
          <p:cNvSpPr txBox="1">
            <a:spLocks/>
          </p:cNvSpPr>
          <p:nvPr/>
        </p:nvSpPr>
        <p:spPr>
          <a:xfrm>
            <a:off x="4868172" y="1973833"/>
            <a:ext cx="5975230" cy="404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0391C1F3-BD6F-2268-DDE6-A327D7596093}"/>
              </a:ext>
            </a:extLst>
          </p:cNvPr>
          <p:cNvSpPr txBox="1">
            <a:spLocks/>
          </p:cNvSpPr>
          <p:nvPr/>
        </p:nvSpPr>
        <p:spPr>
          <a:xfrm>
            <a:off x="1015041" y="4622153"/>
            <a:ext cx="3792746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F5B1E754-8F50-8A6E-EA97-5940A6FFCEAB}"/>
              </a:ext>
            </a:extLst>
          </p:cNvPr>
          <p:cNvSpPr txBox="1">
            <a:spLocks/>
          </p:cNvSpPr>
          <p:nvPr/>
        </p:nvSpPr>
        <p:spPr>
          <a:xfrm>
            <a:off x="7550988" y="4391481"/>
            <a:ext cx="3206152" cy="4613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de fin de año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46DB5E1-4A01-9049-7DE3-C72A8D737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182" y="4852824"/>
            <a:ext cx="2802220" cy="152209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66DA53B3-FF96-0FE6-DCCF-4D0525231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598" y="2735678"/>
            <a:ext cx="1642504" cy="219000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C59F24BB-C277-7087-46A7-9328E43DF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3571" y="4287035"/>
            <a:ext cx="1804601" cy="240613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8BA2A333-FC5A-E70E-E608-28F7D4A002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0760" y="3649757"/>
            <a:ext cx="1804601" cy="240613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1A06764E-88A7-2ED1-7F64-274BBA3646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5970" y="1086928"/>
            <a:ext cx="1659507" cy="295023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14715284-6568-537C-AC82-E750BF15EE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6086" y="1147712"/>
            <a:ext cx="1659507" cy="221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0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371" y="2557302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RENDICIÓN DE CUENTAS AÑO 2025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COMISIÓN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MEDIO AMBIENTE Y TURISMO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18332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estadio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del cementerio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2D969347-7262-244A-A2DB-C8B642B41C1F}"/>
              </a:ext>
            </a:extLst>
          </p:cNvPr>
          <p:cNvSpPr txBox="1">
            <a:spLocks/>
          </p:cNvSpPr>
          <p:nvPr/>
        </p:nvSpPr>
        <p:spPr>
          <a:xfrm>
            <a:off x="3966713" y="3264141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y reforestación en el parque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850B9F8-9863-AA9C-C992-58FFFA793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51" y="2021440"/>
            <a:ext cx="2176604" cy="23306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F7BD881A-548B-A6E6-9836-35604265D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502" y="4032870"/>
            <a:ext cx="1835248" cy="245213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2ABED3D3-2250-415A-A2B3-6CB691107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0598" y="4032871"/>
            <a:ext cx="2128524" cy="245213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5862BE86-9243-A469-4092-40B56A90B8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9857" y="2021440"/>
            <a:ext cx="1748864" cy="225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12449"/>
      </p:ext>
    </p:extLst>
  </p:cSld>
  <p:clrMapOvr>
    <a:masterClrMapping/>
  </p:clrMapOvr>
  <p:transition spd="slow">
    <p:push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FEBRERO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parque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del coliseo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2D969347-7262-244A-A2DB-C8B642B41C1F}"/>
              </a:ext>
            </a:extLst>
          </p:cNvPr>
          <p:cNvSpPr txBox="1">
            <a:spLocks/>
          </p:cNvSpPr>
          <p:nvPr/>
        </p:nvSpPr>
        <p:spPr>
          <a:xfrm>
            <a:off x="3863198" y="323323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cementerio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A1FC754B-76E0-FA21-F5A6-3AF9C4807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84" y="2072855"/>
            <a:ext cx="1795906" cy="235196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D6CE2FE-37B3-BD6E-2901-309F4FE38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0454" y="2072855"/>
            <a:ext cx="1661358" cy="24123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DD8FA40-7435-E22A-7967-8C4F180493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2310" y="3728978"/>
            <a:ext cx="2305372" cy="311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33215"/>
      </p:ext>
    </p:extLst>
  </p:cSld>
  <p:clrMapOvr>
    <a:masterClrMapping/>
  </p:clrMapOvr>
  <p:transition spd="slow">
    <p:push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MARZO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417623" y="2231807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72543" y="2670851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cementerio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589036" y="2871572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del estadio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2255809" y="5021629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parque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1FC4561-7C9C-12AE-D243-CDEF4CEE6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164" y="2075762"/>
            <a:ext cx="1527549" cy="224928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99F85CC-814C-4841-D1F5-8645D0B4F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755" y="3885174"/>
            <a:ext cx="1857347" cy="251056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B1D19E11-5D68-4D57-A2F5-3AF4FF2E7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496" y="3545846"/>
            <a:ext cx="2025396" cy="2849894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B292F664-91B2-64BB-E964-8FE1D502097D}"/>
              </a:ext>
            </a:extLst>
          </p:cNvPr>
          <p:cNvSpPr txBox="1">
            <a:spLocks/>
          </p:cNvSpPr>
          <p:nvPr/>
        </p:nvSpPr>
        <p:spPr>
          <a:xfrm>
            <a:off x="8073928" y="1810986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días de vacaciones</a:t>
            </a:r>
          </a:p>
        </p:txBody>
      </p:sp>
    </p:spTree>
    <p:extLst>
      <p:ext uri="{BB962C8B-B14F-4D97-AF65-F5344CB8AC3E}">
        <p14:creationId xmlns:p14="http://schemas.microsoft.com/office/powerpoint/2010/main" val="1475539117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ABRIL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Arreglos en el coliseo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901019" y="323323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estadio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2D969347-7262-244A-A2DB-C8B642B41C1F}"/>
              </a:ext>
            </a:extLst>
          </p:cNvPr>
          <p:cNvSpPr txBox="1">
            <a:spLocks/>
          </p:cNvSpPr>
          <p:nvPr/>
        </p:nvSpPr>
        <p:spPr>
          <a:xfrm>
            <a:off x="3961625" y="2378014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parque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443A8D4-9F9D-C62C-0EDD-6CBE110FA1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12"/>
          <a:stretch/>
        </p:blipFill>
        <p:spPr>
          <a:xfrm>
            <a:off x="482708" y="2148081"/>
            <a:ext cx="2355383" cy="287186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8269B8C6-48E8-333C-407F-E3ECD3DDF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266" y="3047974"/>
            <a:ext cx="2124371" cy="295316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82CF171C-DCAD-03DB-76BE-A03783E0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494" y="3870183"/>
            <a:ext cx="2033548" cy="29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06076"/>
      </p:ext>
    </p:extLst>
  </p:cSld>
  <p:clrMapOvr>
    <a:masterClrMapping/>
  </p:clrMapOvr>
  <p:transition spd="slow">
    <p:push dir="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35151" y="1559990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estadio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5" y="2052346"/>
            <a:ext cx="384240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Reunión con el </a:t>
            </a:r>
            <a:r>
              <a:rPr lang="es-MX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del medio ambiente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2D969347-7262-244A-A2DB-C8B642B41C1F}"/>
              </a:ext>
            </a:extLst>
          </p:cNvPr>
          <p:cNvSpPr txBox="1">
            <a:spLocks/>
          </p:cNvSpPr>
          <p:nvPr/>
        </p:nvSpPr>
        <p:spPr>
          <a:xfrm>
            <a:off x="4294518" y="2262508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la plaza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9E2E1DC-2AED-A455-55CD-332C2C8C2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60" y="2432918"/>
            <a:ext cx="1971950" cy="300079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EAAC337E-61FA-70F4-1AF0-FF734E941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319" y="2846674"/>
            <a:ext cx="2410161" cy="29245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D0F86BC9-587A-76AA-E9B6-0C8CCCEBC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7137" y="2907566"/>
            <a:ext cx="1657581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5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452884" y="3484860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parque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102303" y="3429000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coliseo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2D969347-7262-244A-A2DB-C8B642B41C1F}"/>
              </a:ext>
            </a:extLst>
          </p:cNvPr>
          <p:cNvSpPr txBox="1">
            <a:spLocks/>
          </p:cNvSpPr>
          <p:nvPr/>
        </p:nvSpPr>
        <p:spPr>
          <a:xfrm>
            <a:off x="2829464" y="2312460"/>
            <a:ext cx="4050100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en la cascada del triunfo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E4EE224-1FAB-95A1-AFC0-78BE1FCBA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30" y="4152522"/>
            <a:ext cx="2067213" cy="270547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661DA87B-2093-0A0D-8CD7-60B83BD636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904" y="2964135"/>
            <a:ext cx="1991658" cy="2705477"/>
          </a:xfrm>
          <a:prstGeom prst="rect">
            <a:avLst/>
          </a:prstGeom>
          <a:noFill/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0EF1BA65-96F1-EB38-2A7C-91468D3F80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22" y="4141102"/>
            <a:ext cx="1824733" cy="26940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7737312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Colocación de 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señaléticas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3094929" y="4785145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estadio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858903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parque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CADC3BDA-F548-0AFD-F57E-C1318F16A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95" y="1543303"/>
            <a:ext cx="1632748" cy="215333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C8D7126B-7627-FCF2-6711-FEDF30ECF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652" y="3779390"/>
            <a:ext cx="2060104" cy="25410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186D65D1-1AEB-E5B2-F9EE-B53E0E022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8664" y="2153938"/>
            <a:ext cx="1769476" cy="18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08821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AGOSTO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Arreglos de las canchas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la poza azul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2D969347-7262-244A-A2DB-C8B642B41C1F}"/>
              </a:ext>
            </a:extLst>
          </p:cNvPr>
          <p:cNvSpPr txBox="1">
            <a:spLocks/>
          </p:cNvSpPr>
          <p:nvPr/>
        </p:nvSpPr>
        <p:spPr>
          <a:xfrm>
            <a:off x="4294518" y="2262508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cementerio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B516583-8669-F2A1-BA1F-E2DF8B6BA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10" y="2262508"/>
            <a:ext cx="2124371" cy="31246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D0E458D3-118A-FE8E-B78A-F840771B9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771" y="3048610"/>
            <a:ext cx="1781424" cy="284837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8A7C913D-4432-D95B-C180-735A6B1EA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6189" y="2656850"/>
            <a:ext cx="1921885" cy="315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22825"/>
      </p:ext>
    </p:extLst>
  </p:cSld>
  <p:clrMapOvr>
    <a:masterClrMapping/>
  </p:clrMapOvr>
  <p:transition spd="slow">
    <p:push dir="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días de Vacaciones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parque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229716" y="2273507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estadio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3977555" y="1944162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cementerio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0F7BEF35-8058-DD77-DBDE-19AA24E68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05" y="3102301"/>
            <a:ext cx="2610214" cy="325800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6258DC2D-827C-A636-5627-54CFD8F4A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005" y="2630305"/>
            <a:ext cx="2286319" cy="302937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1708A294-1DF0-CF0D-4EDB-0FF9C40C11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2881" y="2494625"/>
            <a:ext cx="2419688" cy="30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86835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OCTUBRE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-212554" y="162024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prefectura a llevar plantas para reforestar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8177445" y="2712814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parque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="" xmlns:a16="http://schemas.microsoft.com/office/drawing/2014/main" id="{2D969347-7262-244A-A2DB-C8B642B41C1F}"/>
              </a:ext>
            </a:extLst>
          </p:cNvPr>
          <p:cNvSpPr txBox="1">
            <a:spLocks/>
          </p:cNvSpPr>
          <p:nvPr/>
        </p:nvSpPr>
        <p:spPr>
          <a:xfrm>
            <a:off x="4294518" y="2262508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coliseo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E738AF5-3265-3ED2-E9B9-F6F9366BA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91" y="2262508"/>
            <a:ext cx="2354674" cy="315077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390422BD-89A9-6687-28ED-6CA503224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431" y="2969366"/>
            <a:ext cx="1872377" cy="28021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F7F7D9A3-D9F0-4109-8DA9-0E32487E5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9267" y="3498011"/>
            <a:ext cx="1769246" cy="292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44944"/>
      </p:ext>
    </p:extLst>
  </p:cSld>
  <p:clrMapOvr>
    <a:masterClrMapping/>
  </p:clrMapOvr>
  <p:transition spd="slow">
    <p:push dir="u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estadio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="" xmlns:a16="http://schemas.microsoft.com/office/drawing/2014/main" id="{2855FE63-7CF6-304C-BDAF-DCFEA796D3D9}"/>
              </a:ext>
            </a:extLst>
          </p:cNvPr>
          <p:cNvSpPr txBox="1">
            <a:spLocks/>
          </p:cNvSpPr>
          <p:nvPr/>
        </p:nvSpPr>
        <p:spPr>
          <a:xfrm>
            <a:off x="919829" y="4894296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la poza azul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7804034" y="2674262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en el cementerio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915B80E-CB16-FE36-50D2-25D8893A2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47" y="2051289"/>
            <a:ext cx="1590937" cy="23050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5584D8EF-476A-A234-C573-A68CF3527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412" y="3203814"/>
            <a:ext cx="1790950" cy="242921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17C2771-5E7D-7E1E-43C6-B1CAB4083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229" y="3498011"/>
            <a:ext cx="3339291" cy="183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03306"/>
      </p:ext>
    </p:extLst>
  </p:cSld>
  <p:clrMapOvr>
    <a:masterClrMapping/>
  </p:clrMapOvr>
  <p:transition spd="slow">
    <p:push dir="u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E267C3-11F3-BECA-1655-DE9060EC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8598" y="263824"/>
            <a:ext cx="9144000" cy="118088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AMBIENTE Y TURISMO</a:t>
            </a:r>
            <a:b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DICIEMBRE</a:t>
            </a: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632809C7-F613-9DB6-B3D9-85CB5C9731D7}"/>
              </a:ext>
            </a:extLst>
          </p:cNvPr>
          <p:cNvSpPr txBox="1">
            <a:spLocks/>
          </p:cNvSpPr>
          <p:nvPr/>
        </p:nvSpPr>
        <p:spPr>
          <a:xfrm>
            <a:off x="1348598" y="2317122"/>
            <a:ext cx="3602964" cy="1180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endParaRPr lang="es-EC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C065629-420B-203B-DB46-998D615A3773}"/>
              </a:ext>
            </a:extLst>
          </p:cNvPr>
          <p:cNvSpPr txBox="1">
            <a:spLocks/>
          </p:cNvSpPr>
          <p:nvPr/>
        </p:nvSpPr>
        <p:spPr>
          <a:xfrm>
            <a:off x="161030" y="144471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 de la vía principal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E0FA03E-EF15-79E9-5A8F-00754AF420D7}"/>
              </a:ext>
            </a:extLst>
          </p:cNvPr>
          <p:cNvSpPr txBox="1">
            <a:spLocks/>
          </p:cNvSpPr>
          <p:nvPr/>
        </p:nvSpPr>
        <p:spPr>
          <a:xfrm>
            <a:off x="8214446" y="1543303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Reforestando áreas verdes 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="" xmlns:a16="http://schemas.microsoft.com/office/drawing/2014/main" id="{6C9956E3-78A8-638F-CD2A-37D10E259072}"/>
              </a:ext>
            </a:extLst>
          </p:cNvPr>
          <p:cNvSpPr txBox="1">
            <a:spLocks/>
          </p:cNvSpPr>
          <p:nvPr/>
        </p:nvSpPr>
        <p:spPr>
          <a:xfrm>
            <a:off x="3507475" y="3148306"/>
            <a:ext cx="3602964" cy="529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Limpieza y construcción de un vestidor en la poza azul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893E97F-0F16-842E-145E-3A1DD34AC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26" y="2170515"/>
            <a:ext cx="2124371" cy="281026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B0075BFD-4065-AEB7-3E92-55B11269D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077" y="3853144"/>
            <a:ext cx="1941350" cy="2447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682D4FB2-88FE-DA9B-E72A-0C864DB25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0598" y="3853143"/>
            <a:ext cx="1835841" cy="244778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17557C93-32A9-BFCB-BD87-A87017C27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8674" y="2127687"/>
            <a:ext cx="2212012" cy="29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644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165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59F545A-6459-A0A6-BAC0-9096AD49CF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6"/>
          <a:stretch/>
        </p:blipFill>
        <p:spPr>
          <a:xfrm>
            <a:off x="218816" y="2668555"/>
            <a:ext cx="2095176" cy="1427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D6219576-C329-3194-2ACC-E2EB3C2943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8" b="10730"/>
          <a:stretch/>
        </p:blipFill>
        <p:spPr>
          <a:xfrm>
            <a:off x="4776913" y="2663811"/>
            <a:ext cx="2277029" cy="143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29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46C7C83-164A-65A7-DDAA-A050CA1381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79" y="2444621"/>
            <a:ext cx="2916267" cy="1651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380D14C6-CDFD-420A-5E18-37B1A2A03E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048" y="4612383"/>
            <a:ext cx="2308646" cy="1303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3833559E-5012-1ABB-D911-7479AE98F1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3" y="4282751"/>
            <a:ext cx="3293706" cy="1492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7BB19EB9-6B83-E128-F4E7-D5217C104C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2" y="4612383"/>
            <a:ext cx="1138335" cy="1163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174957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3"/>
          <a:srcRect l="34517" t="45855" r="51129" b="39866"/>
          <a:stretch/>
        </p:blipFill>
        <p:spPr bwMode="auto">
          <a:xfrm>
            <a:off x="8340675" y="3312175"/>
            <a:ext cx="1693662" cy="886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34279" t="54948" r="55743" b="30771"/>
          <a:stretch/>
        </p:blipFill>
        <p:spPr bwMode="auto">
          <a:xfrm>
            <a:off x="6598650" y="3306018"/>
            <a:ext cx="1618918" cy="893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5"/>
          <a:srcRect l="35020" t="36338" r="55000" b="49376"/>
          <a:stretch/>
        </p:blipFill>
        <p:spPr bwMode="auto">
          <a:xfrm>
            <a:off x="4643639" y="3375788"/>
            <a:ext cx="1801943" cy="946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/>
          <a:srcRect l="34289" t="61000" r="41827" b="24276"/>
          <a:stretch/>
        </p:blipFill>
        <p:spPr bwMode="auto">
          <a:xfrm>
            <a:off x="2383356" y="3375788"/>
            <a:ext cx="2167135" cy="823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7"/>
          <a:srcRect l="36240" t="64457" r="52807" b="17794"/>
          <a:stretch/>
        </p:blipFill>
        <p:spPr bwMode="auto">
          <a:xfrm>
            <a:off x="10589577" y="1645335"/>
            <a:ext cx="1105118" cy="11219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8"/>
          <a:srcRect l="34776" t="25953" r="50134" b="54133"/>
          <a:stretch/>
        </p:blipFill>
        <p:spPr bwMode="auto">
          <a:xfrm>
            <a:off x="2272187" y="4901129"/>
            <a:ext cx="1770424" cy="946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/>
          <p:cNvPicPr/>
          <p:nvPr/>
        </p:nvPicPr>
        <p:blipFill rotWithShape="1">
          <a:blip r:embed="rId9"/>
          <a:srcRect l="35512" t="41536" r="50862" b="39856"/>
          <a:stretch/>
        </p:blipFill>
        <p:spPr bwMode="auto">
          <a:xfrm>
            <a:off x="4168855" y="4901129"/>
            <a:ext cx="1858965" cy="946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8"/>
          <a:srcRect l="35164" t="51070" r="49524" b="28512"/>
          <a:stretch/>
        </p:blipFill>
        <p:spPr bwMode="auto">
          <a:xfrm>
            <a:off x="9950117" y="4901128"/>
            <a:ext cx="782052" cy="946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84ED7F6-363F-DCC1-AC46-5A67D8FC572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461716" y="2749191"/>
            <a:ext cx="1205993" cy="1693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48018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 rotWithShape="1">
          <a:blip r:embed="rId3"/>
          <a:srcRect l="35509" t="70089" r="52805" b="14747"/>
          <a:stretch/>
        </p:blipFill>
        <p:spPr bwMode="auto">
          <a:xfrm>
            <a:off x="8977078" y="3575251"/>
            <a:ext cx="2829911" cy="1798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/>
          <p:cNvPicPr/>
          <p:nvPr/>
        </p:nvPicPr>
        <p:blipFill rotWithShape="1">
          <a:blip r:embed="rId4"/>
          <a:srcRect l="34775" t="34170" r="56956" b="45932"/>
          <a:stretch/>
        </p:blipFill>
        <p:spPr bwMode="auto">
          <a:xfrm>
            <a:off x="3912693" y="3575251"/>
            <a:ext cx="2199349" cy="1798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48" b="33568"/>
          <a:stretch/>
        </p:blipFill>
        <p:spPr>
          <a:xfrm>
            <a:off x="3996669" y="640376"/>
            <a:ext cx="2830949" cy="1337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E82266B1-AA80-FCB2-6CF2-205351DE0B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7" b="10748"/>
          <a:stretch/>
        </p:blipFill>
        <p:spPr>
          <a:xfrm>
            <a:off x="3996669" y="1945035"/>
            <a:ext cx="2830949" cy="1337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A50273AD-C8E7-601D-83A6-5231187F699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2" t="12245" r="11130" b="11974"/>
          <a:stretch/>
        </p:blipFill>
        <p:spPr>
          <a:xfrm>
            <a:off x="6734312" y="640376"/>
            <a:ext cx="1728553" cy="1333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20E7DEF2-1BCE-C990-C6D9-373D741DACA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02" b="29932"/>
          <a:stretch/>
        </p:blipFill>
        <p:spPr>
          <a:xfrm>
            <a:off x="6734312" y="1961652"/>
            <a:ext cx="1728553" cy="13085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709B4B22-2015-0A6D-CACD-3DD6505150D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7" b="30748"/>
          <a:stretch/>
        </p:blipFill>
        <p:spPr>
          <a:xfrm>
            <a:off x="8440965" y="630158"/>
            <a:ext cx="3366023" cy="2639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727188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6442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3"/>
          <a:srcRect l="35750" t="41526" r="32075" b="42881"/>
          <a:stretch/>
        </p:blipFill>
        <p:spPr bwMode="auto">
          <a:xfrm>
            <a:off x="2727158" y="5220919"/>
            <a:ext cx="3368842" cy="907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35263" t="42822" r="30932" b="35963"/>
          <a:stretch/>
        </p:blipFill>
        <p:spPr bwMode="auto">
          <a:xfrm>
            <a:off x="2727158" y="3780003"/>
            <a:ext cx="3015916" cy="1000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5"/>
          <a:srcRect l="37697" t="38499" r="36738" b="48076"/>
          <a:stretch/>
        </p:blipFill>
        <p:spPr bwMode="auto">
          <a:xfrm>
            <a:off x="5871411" y="2296894"/>
            <a:ext cx="2759241" cy="1042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/>
          <a:srcRect l="34049" t="41096" r="50625" b="41165"/>
          <a:stretch/>
        </p:blipFill>
        <p:spPr bwMode="auto">
          <a:xfrm>
            <a:off x="8849877" y="2259461"/>
            <a:ext cx="1497281" cy="1080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6"/>
          <a:srcRect l="44755" t="69221" r="45226" b="7556"/>
          <a:stretch/>
        </p:blipFill>
        <p:spPr bwMode="auto">
          <a:xfrm>
            <a:off x="7090609" y="3760994"/>
            <a:ext cx="1219201" cy="1019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7"/>
          <a:srcRect l="35019" t="38501" r="37697" b="42868"/>
          <a:stretch/>
        </p:blipFill>
        <p:spPr bwMode="auto">
          <a:xfrm>
            <a:off x="8823158" y="5220919"/>
            <a:ext cx="2090839" cy="1019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534D2D7-EA79-3F42-6CE9-7E89DC02C75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/>
          <a:stretch/>
        </p:blipFill>
        <p:spPr>
          <a:xfrm>
            <a:off x="8849877" y="3513221"/>
            <a:ext cx="3233265" cy="1310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99"/>
          <a:stretch/>
        </p:blipFill>
        <p:spPr>
          <a:xfrm>
            <a:off x="6351287" y="5147340"/>
            <a:ext cx="1746507" cy="1093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7593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74320" y="0"/>
            <a:ext cx="1897380" cy="1120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4716443-2CCF-8BB1-E86B-9469BAD79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E7C7A9EB-B51D-E52F-F848-49DC05B8292C}"/>
              </a:ext>
            </a:extLst>
          </p:cNvPr>
          <p:cNvSpPr/>
          <p:nvPr/>
        </p:nvSpPr>
        <p:spPr>
          <a:xfrm>
            <a:off x="10702212" y="6307494"/>
            <a:ext cx="1147666" cy="2146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61E407C-C611-C3CA-8DAC-6DEA14BF81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848" y="3732245"/>
            <a:ext cx="3478596" cy="1959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494884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101C302-77C8-DA1B-C56E-F27EAEEB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5522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8175" y="568018"/>
            <a:ext cx="1610915" cy="2863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64" y="1194484"/>
            <a:ext cx="2863851" cy="1610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150" y="1194483"/>
            <a:ext cx="2471293" cy="1610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035" y="1194483"/>
            <a:ext cx="2140753" cy="1610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2"/>
          <a:stretch/>
        </p:blipFill>
        <p:spPr>
          <a:xfrm>
            <a:off x="667263" y="3115903"/>
            <a:ext cx="2863851" cy="1767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708" y="3144944"/>
            <a:ext cx="2863849" cy="1738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44"/>
          <a:stretch/>
        </p:blipFill>
        <p:spPr>
          <a:xfrm>
            <a:off x="6797794" y="3115903"/>
            <a:ext cx="1316477" cy="1783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93"/>
          <a:stretch/>
        </p:blipFill>
        <p:spPr>
          <a:xfrm rot="16200000">
            <a:off x="9055266" y="2438644"/>
            <a:ext cx="1757226" cy="31698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01554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67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Recorte">
  <a:themeElements>
    <a:clrScheme name="Recort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740</TotalTime>
  <Words>1401</Words>
  <Application>Microsoft Office PowerPoint</Application>
  <PresentationFormat>Panorámica</PresentationFormat>
  <Paragraphs>240</Paragraphs>
  <Slides>76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76</vt:i4>
      </vt:variant>
    </vt:vector>
  </HeadingPairs>
  <TitlesOfParts>
    <vt:vector size="89" baseType="lpstr">
      <vt:lpstr>Arial</vt:lpstr>
      <vt:lpstr>Calibri</vt:lpstr>
      <vt:lpstr>Calibri Light</vt:lpstr>
      <vt:lpstr>Century Gothic</vt:lpstr>
      <vt:lpstr>Franklin Gothic Book</vt:lpstr>
      <vt:lpstr>Gill Sans MT</vt:lpstr>
      <vt:lpstr>Times New Roman</vt:lpstr>
      <vt:lpstr>Wingdings</vt:lpstr>
      <vt:lpstr>Wingdings 3</vt:lpstr>
      <vt:lpstr>Galería</vt:lpstr>
      <vt:lpstr>Recorte</vt:lpstr>
      <vt:lpstr>Espiral</vt:lpstr>
      <vt:lpstr>Retrospección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RENDICIÓN DE CUENTAS AÑO 2025 COMISIÓN SALUD, EDUCACIÓN Y FOMENTO PRODUCTIVO</vt:lpstr>
      <vt:lpstr>SALUD, EDUCACIÓN Y FOMENTO PRODUCTIVO  ENERO</vt:lpstr>
      <vt:lpstr>EDUCACIÓN Y FOMENTO PRODUCTIVO  FEBRERO </vt:lpstr>
      <vt:lpstr>EDUCACIÓN Y FOMENTO PRODUCTIVO  MARZO </vt:lpstr>
      <vt:lpstr>EDUCACIÓN Y FOMENTO PRODUCTIVO  ABRIL Y MAYO</vt:lpstr>
      <vt:lpstr>EDUCACIÓN Y FOMENTO PRODUCTIVO   MAYO</vt:lpstr>
      <vt:lpstr>EDUCACIÓN Y FOMENTO PRODUCTIVO   JUNIO</vt:lpstr>
      <vt:lpstr>EDUCACIÓN Y FOMENTO PRODUCTIVO   JULIO</vt:lpstr>
      <vt:lpstr>EDUCACIÓN Y FOMENTO PRODUCTIVO   AGOSTO</vt:lpstr>
      <vt:lpstr>EDUCACIÓN Y FOMENTO PRODUCTIVO   SEPTIEMBRE</vt:lpstr>
      <vt:lpstr>EDUCACIÓN Y FOMENTO PRODUCTIVO   OCTUBRE</vt:lpstr>
      <vt:lpstr>EDUCACIÓN Y FOMENTO PRODUCTIVO   NOVIEMBRE</vt:lpstr>
      <vt:lpstr>EDUCACIÓN Y FOMENTO PRODUCTIVO   DICIEMBRE</vt:lpstr>
      <vt:lpstr>RENDICIÓN DE CUENTAS AÑO 2025 COMISIÓN OBRAS PÚBLICAS Y VIALIDAD</vt:lpstr>
      <vt:lpstr>OBRAS PÚBLICAS Y VIALIDAD ENERO</vt:lpstr>
      <vt:lpstr>OBRAS PÚBLICAS Y VIALIDAD febrero </vt:lpstr>
      <vt:lpstr>OBRAS PÚBLICAS Y VIALIDAD MARZO </vt:lpstr>
      <vt:lpstr>OBRAS PÚBLICAS Y VIALIDAD ABRIL </vt:lpstr>
      <vt:lpstr>OBRAS PÚBLICAS Y VIALIDAD MAYO </vt:lpstr>
      <vt:lpstr>OBRAS PÚBLICAS Y VIALIDAD JUNIO </vt:lpstr>
      <vt:lpstr>OBRAS PÚBLICAS Y VIALIDAD JULIO </vt:lpstr>
      <vt:lpstr>OBRAS PÚBLICAS Y VIALIDAD Agosto </vt:lpstr>
      <vt:lpstr>OBRAS PÚBLICAS Y VIALIDAD SEPTIEMBRE </vt:lpstr>
      <vt:lpstr>OBRAS PÚBLICAS Y VIALIDAD OCTUBRE </vt:lpstr>
      <vt:lpstr>OBRAS PÚBLICAS Y VIALIDAD NOVIEMBRE</vt:lpstr>
      <vt:lpstr>OBRAS PÚBLICAS Y VIALIDAD DICIEMBRE</vt:lpstr>
      <vt:lpstr>RENDICIÓN DE CUENTAS AÑO 2025 COMISIÓN ASUNTOS SOCIALES Y DEPORTES</vt:lpstr>
      <vt:lpstr>ASUNTOS SOCIALES Y DEPORTES ENERO</vt:lpstr>
      <vt:lpstr>ASUNTOS SOCIALES Y DEPORTES FEBRERO </vt:lpstr>
      <vt:lpstr>ASUNTOS SOCIALES Y DEPORTES MARZO </vt:lpstr>
      <vt:lpstr>ASUNTOS SOCIALES Y DEPORTES ABRIL</vt:lpstr>
      <vt:lpstr>ASUNTOS SOCIALES Y DEPORTES MAYO</vt:lpstr>
      <vt:lpstr>ASUNTOS SOCIALES Y DEPORTES JUNIO</vt:lpstr>
      <vt:lpstr>ASUNTOS SOCIALES Y DEPORTES JULIO</vt:lpstr>
      <vt:lpstr>ASUNTOS SOCIALES Y DEPORTES JULIO</vt:lpstr>
      <vt:lpstr>ASUNTOS SOCIALES Y DEPORTES AGOSTO</vt:lpstr>
      <vt:lpstr>ASUNTOS SOCIALES Y DEPORTES SEPTIEMBRE</vt:lpstr>
      <vt:lpstr>ASUNTOS SOCIALES Y DEPORTES OCTUBRE</vt:lpstr>
      <vt:lpstr>ASUNTOS SOCIALES Y DEPORTES NOVIEMBRE</vt:lpstr>
      <vt:lpstr>ASUNTOS SOCIALES Y DEPORTES DICIEMBRE</vt:lpstr>
      <vt:lpstr>ASUNTOS SOCIALES Y DEPORTES DICIEMBRE</vt:lpstr>
      <vt:lpstr>RENDICIÓN DE CUENTAS AÑO 2025 COMISIÓN MEDIO AMBIENTE Y TURISMO</vt:lpstr>
      <vt:lpstr>MEDIA AMBIENTE Y TURISMO ENERO</vt:lpstr>
      <vt:lpstr>MEDIA AMBIENTE Y TURISMO FEBRERO</vt:lpstr>
      <vt:lpstr>MEDIA AMBIENTE Y TURISMO MARZO</vt:lpstr>
      <vt:lpstr>MEDIA AMBIENTE Y TURISMO ABRIL</vt:lpstr>
      <vt:lpstr>MEDIA AMBIENTE Y TURISMO MAYO</vt:lpstr>
      <vt:lpstr>MEDIA AMBIENTE Y TURISMO JUNIO</vt:lpstr>
      <vt:lpstr>MEDIA AMBIENTE Y TURISMO JULIO</vt:lpstr>
      <vt:lpstr>MEDIA AMBIENTE Y TURISMO AGOSTO</vt:lpstr>
      <vt:lpstr>MEDIA AMBIENTE Y TURISMO SEPTIEMBRE</vt:lpstr>
      <vt:lpstr>MEDIA AMBIENTE Y TURISMO OCTUBRE</vt:lpstr>
      <vt:lpstr>MEDIA AMBIENTE Y TURISMO NOVIEMBRE</vt:lpstr>
      <vt:lpstr>MEDIA AMBIENTE Y TURISMO DICIEMBRE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admin</cp:lastModifiedBy>
  <cp:revision>36</cp:revision>
  <cp:lastPrinted>2026-05-20T19:31:45Z</cp:lastPrinted>
  <dcterms:created xsi:type="dcterms:W3CDTF">2026-05-12T03:27:45Z</dcterms:created>
  <dcterms:modified xsi:type="dcterms:W3CDTF">2026-05-21T13:50:16Z</dcterms:modified>
</cp:coreProperties>
</file>